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45"/>
  </p:notesMasterIdLst>
  <p:sldIdLst>
    <p:sldId id="256" r:id="rId5"/>
    <p:sldId id="257" r:id="rId6"/>
    <p:sldId id="275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96" r:id="rId16"/>
    <p:sldId id="292" r:id="rId17"/>
    <p:sldId id="298" r:id="rId18"/>
    <p:sldId id="294" r:id="rId19"/>
    <p:sldId id="295" r:id="rId20"/>
    <p:sldId id="293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64" r:id="rId29"/>
    <p:sldId id="266" r:id="rId30"/>
    <p:sldId id="282" r:id="rId31"/>
    <p:sldId id="258" r:id="rId32"/>
    <p:sldId id="259" r:id="rId33"/>
    <p:sldId id="281" r:id="rId34"/>
    <p:sldId id="260" r:id="rId35"/>
    <p:sldId id="271" r:id="rId36"/>
    <p:sldId id="261" r:id="rId37"/>
    <p:sldId id="270" r:id="rId38"/>
    <p:sldId id="272" r:id="rId39"/>
    <p:sldId id="262" r:id="rId40"/>
    <p:sldId id="263" r:id="rId41"/>
    <p:sldId id="265" r:id="rId42"/>
    <p:sldId id="268" r:id="rId43"/>
    <p:sldId id="26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24B96E0-86D0-FFE0-9C84-9C1D43F7787D}" name="Rojar Raju Thuruthiyil (Umail)" initials="RRT(" userId="S::120777375@umail.ucc.ie::b85c925d-fad5-4154-b1c4-95882c9cf2b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2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24575,'0'11'0,"1"0"0,0-1 0,1 1 0,1 0 0,-1-1 0,1 1 0,1-1 0,0 0 0,1 0 0,11 18 0,-4-6 0,20 55 0,-25-55 0,2 0 0,14 25 0,126 227 0,-102-189 0,-25-44 0,2-1 0,40 52 0,-57-83 0,-1 1 0,0 0 0,0 0 0,7 19 0,8 15 0,8-2 0,-21-31 0,-1-1 0,0 2 0,0-1 0,9 23 0,-9-17 0,1 0 0,1-1 0,0 1 0,13 15 0,22 38 0,-23-34 0,1-2 0,30 37 0,-15-20 0,-9-17 0,1-1 0,1-1 0,36 29 0,-61-57 0,34 30 0,1-2 0,69 41 0,-108-72 0,36 21 0,35 27 0,-45-30 0,51 26 0,-24-15 0,-26-16 0,1 0 0,61 18 0,-6-16 0,-10-4 0,-28-1 0,85 7 0,19 2 0,-87-10 0,119 5 0,-152-14 0,-1 2 0,35 7 0,-3 0 0,34 9-1365,-77-17-5461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4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4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7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23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24575,'2'6'0,"1"-1"0,0 1 0,0-1 0,0 1 0,0-1 0,1 0 0,0 0 0,0-1 0,1 1 0,-1-1 0,8 5 0,0 3 0,29 30 0,1-3 0,59 44 0,-97-81 0,8 6 0,0 0 0,-1 1 0,0 1 0,15 15 0,-23-20 0,0 0 0,1 0 0,-2 0 0,1 1 0,-1-1 0,1 1 0,-2-1 0,1 1 0,-1 0 0,1 0 0,-1 0 0,-1-1 0,1 12 0,-1 0 0,0-1 0,0 0 0,-2 0 0,0 0 0,-1 0 0,0 0 0,-1 0 0,-1-1 0,-1 1 0,0-1 0,-12 21 0,-46 89 0,21-44 0,34-61 0,-1 0 0,-24 36 0,26-46-273,1 1 0,0 0 0,1 1 0,-7 18 0,8-15-6553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2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2228 1 24575,'1'4'0,"0"0"0,0 0 0,1 0 0,0 0 0,-1 0 0,1-1 0,1 1 0,3 5 0,5 10 0,-8-13 0,23 48 0,-3 1 0,21 72 0,-17-49 0,-18-58 0,-2 0 0,-1 1 0,6 25 0,10 138 0,-11-117 0,-6-45 0,-2 0 0,1 28 0,-5 413 0,0-443 0,-1 1 0,-7 30 0,5-30 0,0 0 0,0 29 0,4 31 0,2-29 0,-3 0 0,-13 87 0,-14 46 0,21-69 0,6-79 0,-9 64 0,5-78 0,2-1 0,-1 1 0,-1 0 0,-2-1 0,0 0 0,-1-1 0,-14 26 0,-5 11 0,22-46 0,0-1 0,0 0 0,-1 0 0,0-1 0,-1 1 0,-10 11 0,-81 103 0,46-64 0,-3-3 0,-80 64 0,96-92 0,-1-1 0,-48 24 0,-7 6 0,70-45 0,0-1 0,-1-1 0,-1-1 0,-38 10 0,-13 6 0,47-14 0,1-2 0,-2-2 0,1 0 0,-45 4 0,39-8 0,-61 16 0,19 6 0,-31 8 0,-124 37 0,122-34 0,-1 4 0,-50 14 0,64-22 0,73-23 0,0-1 0,-34 7 0,43-12-1365,3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26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333 1 24575,'-1'0'0,"0"1"0,-1-1 0,1 1 0,0-1 0,-1 1 0,1 0 0,0 0 0,0-1 0,0 1 0,0 0 0,0 0 0,0 0 0,0 0 0,0 1 0,0-1 0,0 0 0,1 0 0,-2 2 0,-16 31 0,11-20 0,-16 32 0,-27 71 0,37-84 0,-61 123 0,40-88 0,-3 1 0,19-39 0,-18 46 0,36-75 0,-1 0 0,1 0 0,0 0 0,0 0 0,-1 0 0,1 0 0,0 0 0,0 0 0,0 0 0,0 0 0,0 0 0,1 0 0,-1 0 0,0 0 0,0-1 0,1 1 0,-1 0 0,0 0 0,1 0 0,-1 0 0,1 0 0,-1-1 0,1 1 0,0 0 0,-1 0 0,1-1 0,0 1 0,-1 0 0,1-1 0,0 1 0,0-1 0,0 1 0,-1-1 0,1 1 0,0-1 0,0 1 0,0-1 0,0 0 0,0 0 0,0 0 0,0 1 0,0-1 0,0 0 0,1 0 0,55 3 0,-40-3 0,136 21 0,-117-19 0,1 3 0,46 11 0,-47-8 0,0-2 0,50 3 0,75 14-1365,-142-23-5461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4:47:17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24575,'19'0'0,"-1"0"0,1 0 0,0 2 0,0 1 0,-1 0 0,1 1 0,19 7 0,22 12 0,96 41 0,-147-58 0,-1 0 0,0 0 0,-1 1 0,1 0 0,-1 0 0,-1 0 0,12 17 0,14 15 0,-18-24 0,-1 2 0,-1 0 0,-1 0 0,0 1 0,14 31 0,-9-10 0,21 74 0,-32-79 0,0 0 0,-3 0 0,-1 0 0,-1 0 0,-6 46 0,2-61 0,0 1 0,-1-1 0,-1-1 0,-9 21 0,-2 7 0,5-18 0,-2 1 0,0-2 0,-2 0 0,-33 43 0,31-44 0,10-17 0,0 0 0,-1-1 0,1 0 0,-1-1 0,-15 10 0,-25 21 0,38-28 0,0-1 0,-1-1 0,-1 0 0,0 0 0,-22 9 0,21-11 0,0 1 0,1 0 0,0 2 0,0-1 0,-13 12 0,17-13 0,0 0 0,0-1 0,-1 0 0,0-1 0,0 0 0,-14 5 0,14-6 0,-1 0 0,1 1 0,-1 1 0,1 0 0,1 0 0,-14 11 0,-6 9-682,-47 31-1,64-49-6143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4:47:18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24575,'0'0'0,"0"36"0,-6 50 0,4-73 0,-1 0 0,0 0 0,-1 0 0,-1 0 0,0-1 0,0 0 0,-9 14 0,-26 35 0,21-32 0,-27 52 0,45-79 0,0 0 0,0-1 0,0 1 0,1 0 0,-1 0 0,1 0 0,-1 0 0,1 0 0,0 0 0,-1 0 0,1 0 0,0-1 0,0 1 0,0 0 0,1 0 0,-1 0 0,0 0 0,1 0 0,0 0 0,-1 0 0,1 0 0,0-1 0,0 1 0,0 0 0,2 3 0,0-2 0,0-1 0,1 1 0,-1-1 0,1 1 0,-1-1 0,1 0 0,0 0 0,0-1 0,0 1 0,0-1 0,6 2 0,13 1 0,-1-1 0,1-1 0,31-2 0,-28 0 0,0 0 0,0 2 0,48 9 0,-53-7-341,0-2 0,0 0-1,23 0 1,-24-2-6485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13:22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1:23:17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5:38:4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704FE-55BB-4661-A62B-128A9167ADEF}" type="datetimeFigureOut">
              <a:rPr lang="en-US" smtClean="0"/>
              <a:t>03-Apr-23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1342F-97D8-4E30-B969-7B4CCA17A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9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1342F-97D8-4E30-B969-7B4CCA17A3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way that this presentation is going to be structured is that I will be giving a motivation as to why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qrc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an interesting area of research, then I will give so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elementeray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background to QM and then an in depth discussion of QRC and finally I will talk about my results and potential future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endevores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improvements.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1342F-97D8-4E30-B969-7B4CCA17A3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78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Most quantum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are 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nosiy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be considered viable, we are in the so called noisy intermediate scale quantum 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 tolerance is to high and we haven’t yet achieved quantum supremacy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other words we don’t have quantum computers for general use that dominate over classical computers as of yet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Research group in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china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showed supremacy using photonic </a:t>
            </a:r>
            <a:r>
              <a:rPr lang="en-US" sz="1800" dirty="0" err="1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qcomp</a:t>
            </a: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in very specific environments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QRC provides an alternative approach, where info processing is more efficient and less complex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aswell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 cost efficient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 of 2022 IBM, the leading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frotiers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QC, their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qcomp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have 400 qubits, and these qubits are like regular classical bits, 0s and 1s but we are dealing with quantum computers and so quantum bits which invoke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benifiecal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properties of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Why? Quantum systems decohere due to the interaction/entanglement with the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QEC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1342F-97D8-4E30-B969-7B4CCA17A3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0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QRC -&gt; RC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Basically uses the RNN architecture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 mean by this is it has 3 layers containing nodes/bits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Input data res layer o/p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RC, the nodes/bits reservoir layer is </a:t>
            </a:r>
            <a:r>
              <a:rPr lang="en-US" dirty="0" err="1"/>
              <a:t>distruibuted</a:t>
            </a:r>
            <a:r>
              <a:rPr lang="en-US" dirty="0"/>
              <a:t> randomly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Quantum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1342F-97D8-4E30-B969-7B4CCA17A3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75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similar structure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1342F-97D8-4E30-B969-7B4CCA17A3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4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778" y="4414000"/>
            <a:ext cx="7528883" cy="1185521"/>
          </a:xfrm>
        </p:spPr>
        <p:txBody>
          <a:bodyPr anchor="b"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779" y="5684363"/>
            <a:ext cx="7528882" cy="928771"/>
          </a:xfrm>
        </p:spPr>
        <p:txBody>
          <a:bodyPr>
            <a:normAutofit/>
          </a:bodyPr>
          <a:lstStyle>
            <a:lvl1pPr marL="0" indent="0" algn="l">
              <a:buNone/>
              <a:defRPr sz="16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3" name="Picture 1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40" y="1848174"/>
            <a:ext cx="1260000" cy="12600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650" y="525307"/>
            <a:ext cx="1260000" cy="1260000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440" y="3373134"/>
            <a:ext cx="3240000" cy="3240000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40" y="1065307"/>
            <a:ext cx="720000" cy="720000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30" y="2388174"/>
            <a:ext cx="720000" cy="720000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650" y="1848174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1"/>
          <a:stretch/>
        </p:blipFill>
        <p:spPr>
          <a:xfrm>
            <a:off x="370779" y="525307"/>
            <a:ext cx="3600000" cy="36000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b="22058"/>
          <a:stretch/>
        </p:blipFill>
        <p:spPr>
          <a:xfrm>
            <a:off x="4297690" y="52530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7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45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8514" y="1760765"/>
            <a:ext cx="5272039" cy="776971"/>
          </a:xfrm>
          <a:solidFill>
            <a:srgbClr val="003C69"/>
          </a:solidFill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8514" y="2710416"/>
            <a:ext cx="5272039" cy="3584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23962" y="1771650"/>
            <a:ext cx="5272039" cy="776971"/>
          </a:xfrm>
          <a:solidFill>
            <a:srgbClr val="003C69"/>
          </a:solidFill>
        </p:spPr>
        <p:txBody>
          <a:bodyPr anchor="b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16"/>
          </p:nvPr>
        </p:nvSpPr>
        <p:spPr>
          <a:xfrm>
            <a:off x="818518" y="2718021"/>
            <a:ext cx="5282924" cy="3584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51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6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32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B500"/>
          </a:solidFill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9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rgbClr val="FFB500"/>
          </a:solidFill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36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1825626"/>
            <a:ext cx="9096021" cy="41749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22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564335"/>
          </a:xfrm>
          <a:solidFill>
            <a:srgbClr val="FFB500"/>
          </a:solidFill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5643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21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27652"/>
            <a:ext cx="9096023" cy="4220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 rot="5400000">
            <a:off x="9060775" y="3117986"/>
            <a:ext cx="4220662" cy="14400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9" name="Rectangle 8"/>
          <p:cNvSpPr/>
          <p:nvPr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3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27652"/>
            <a:ext cx="9096023" cy="4220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060775" y="3117986"/>
            <a:ext cx="4220662" cy="14400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727652"/>
            <a:ext cx="9096023" cy="42206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060775" y="3117986"/>
            <a:ext cx="4220662" cy="1440000"/>
          </a:xfrm>
          <a:prstGeom prst="rect">
            <a:avLst/>
          </a:prstGeom>
          <a:solidFill>
            <a:srgbClr val="EFEF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5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7652"/>
            <a:ext cx="7315200" cy="4215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415339" y="1727200"/>
            <a:ext cx="3451775" cy="42164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8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7652"/>
            <a:ext cx="7315200" cy="4215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460496" y="1727651"/>
            <a:ext cx="3406619" cy="42164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8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7652"/>
            <a:ext cx="7315200" cy="4215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2362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415339" y="1727200"/>
            <a:ext cx="3451775" cy="42164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1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7651"/>
            <a:ext cx="7315200" cy="41996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1338943" cy="365125"/>
          </a:xfrm>
        </p:spPr>
        <p:txBody>
          <a:bodyPr/>
          <a:lstStyle/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667" y="1727650"/>
            <a:ext cx="3589447" cy="419962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  <a:solidFill>
            <a:srgbClr val="EFEFF0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0447987" y="212726"/>
            <a:ext cx="1440000" cy="144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88" y="6041608"/>
            <a:ext cx="1440000" cy="6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6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2610"/>
            <a:ext cx="8126507" cy="3475187"/>
          </a:xfrm>
          <a:solidFill>
            <a:srgbClr val="FFB500"/>
          </a:solidFill>
        </p:spPr>
        <p:txBody>
          <a:bodyPr anchor="t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29986"/>
            <a:ext cx="8126507" cy="109901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19" y="3947797"/>
            <a:ext cx="2761488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00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9568543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9568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5F278-C456-403B-9715-7A82943FFE80}" type="datetimeFigureOut">
              <a:rPr lang="en-GB" smtClean="0"/>
              <a:t>03/04/2023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3F64-EB1A-44F8-958F-DF100A0D2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cientist.com/article/2346074-ibm-unveils-worlds-largest-quantum-computer-at-433-qubits/#:~:text=Dial%20says%20that%20IBM's%20team,lowering%20noise%20and%20mitigating%20errors" TargetMode="External"/><Relationship Id="rId3" Type="http://schemas.openxmlformats.org/officeDocument/2006/relationships/hyperlink" Target="https://link.springer.com/chapter/10.1007/978-3-540-39432-7_63" TargetMode="External"/><Relationship Id="rId7" Type="http://schemas.openxmlformats.org/officeDocument/2006/relationships/hyperlink" Target="https://arxiv.org/abs/1907.11157" TargetMode="External"/><Relationship Id="rId2" Type="http://schemas.openxmlformats.org/officeDocument/2006/relationships/hyperlink" Target="https://www.degruyter.com/document/doi/10.1515/nanoph-2016-0132/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quantum-inspire.com/kbase/bloch-sphere/" TargetMode="External"/><Relationship Id="rId11" Type="http://schemas.openxmlformats.org/officeDocument/2006/relationships/hyperlink" Target="https://www.youtube.com/watch?v=LR5kfhrs4Cc" TargetMode="External"/><Relationship Id="rId5" Type="http://schemas.openxmlformats.org/officeDocument/2006/relationships/hyperlink" Target="https://www.nature.com/articles/s41586-019-1666-5" TargetMode="External"/><Relationship Id="rId10" Type="http://schemas.openxmlformats.org/officeDocument/2006/relationships/hyperlink" Target="https://www.youtube.com/watch?app=desktop&amp;v=DhLbVPn5838" TargetMode="External"/><Relationship Id="rId4" Type="http://schemas.openxmlformats.org/officeDocument/2006/relationships/hyperlink" Target="https://www.nature.com/articles/s42005-021-00606-3" TargetMode="External"/><Relationship Id="rId9" Type="http://schemas.openxmlformats.org/officeDocument/2006/relationships/hyperlink" Target="https://www.ryanlarose.com/uploads/1/1/5/8/115879647/quic06-states-trace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515/nanoph-2016-0132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30.png"/><Relationship Id="rId3" Type="http://schemas.openxmlformats.org/officeDocument/2006/relationships/image" Target="../media/image72.png"/><Relationship Id="rId7" Type="http://schemas.openxmlformats.org/officeDocument/2006/relationships/image" Target="../media/image71.jpe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nature.com/articles/s42005-021-00606-3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220.png"/><Relationship Id="rId5" Type="http://schemas.openxmlformats.org/officeDocument/2006/relationships/hyperlink" Target="https://doi.org/10.1515/nanoph-2016-0132" TargetMode="External"/><Relationship Id="rId15" Type="http://schemas.openxmlformats.org/officeDocument/2006/relationships/image" Target="../media/image240.png"/><Relationship Id="rId10" Type="http://schemas.openxmlformats.org/officeDocument/2006/relationships/customXml" Target="../ink/ink2.xml"/><Relationship Id="rId4" Type="http://schemas.openxmlformats.org/officeDocument/2006/relationships/hyperlink" Target="https://doi.org/10.1038/s41598-022-05061-w" TargetMode="External"/><Relationship Id="rId9" Type="http://schemas.openxmlformats.org/officeDocument/2006/relationships/image" Target="../media/image210.png"/><Relationship Id="rId1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21.png"/><Relationship Id="rId3" Type="http://schemas.openxmlformats.org/officeDocument/2006/relationships/image" Target="../media/image260.png"/><Relationship Id="rId7" Type="http://schemas.openxmlformats.org/officeDocument/2006/relationships/customXml" Target="../ink/ink5.xml"/><Relationship Id="rId12" Type="http://schemas.openxmlformats.org/officeDocument/2006/relationships/image" Target="../media/image31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hyperlink" Target="https://doi.org/10.1038/s41598-022-05061-w" TargetMode="External"/><Relationship Id="rId5" Type="http://schemas.openxmlformats.org/officeDocument/2006/relationships/image" Target="../media/image280.png"/><Relationship Id="rId10" Type="http://schemas.openxmlformats.org/officeDocument/2006/relationships/image" Target="../media/image300.png"/><Relationship Id="rId4" Type="http://schemas.openxmlformats.org/officeDocument/2006/relationships/image" Target="../media/image270.png"/><Relationship Id="rId9" Type="http://schemas.openxmlformats.org/officeDocument/2006/relationships/customXml" Target="../ink/ink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20.png"/><Relationship Id="rId7" Type="http://schemas.openxmlformats.org/officeDocument/2006/relationships/image" Target="../media/image35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1.png"/><Relationship Id="rId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0.png"/><Relationship Id="rId4" Type="http://schemas.openxmlformats.org/officeDocument/2006/relationships/image" Target="../media/image7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0.png"/><Relationship Id="rId4" Type="http://schemas.openxmlformats.org/officeDocument/2006/relationships/image" Target="../media/image7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15/nanoph-2016-0132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s://link.springer.com/chapter/10.1007/978-3-540-39432-7_63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515/nanoph-2016-013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7.11157" TargetMode="External"/><Relationship Id="rId2" Type="http://schemas.openxmlformats.org/officeDocument/2006/relationships/hyperlink" Target="https://www.newscientist.com/article/2346074-ibm-unveils-worlds-largest-quantum-computer-at-433-qubits/#:~:text=Dial%20says%20that%20IBM's%20team,lowering%20noise%20and%20mitigating%20errors.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1038/s41598-022-05061-w" TargetMode="Externa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-inspire.com/kbase/bloch-sphere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i.org/10.1038/s41598-022-05061-w" TargetMode="Externa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R5kfhrs4Cc" TargetMode="External"/><Relationship Id="rId2" Type="http://schemas.openxmlformats.org/officeDocument/2006/relationships/hyperlink" Target="https://www.youtube.com/watch?app=desktop&amp;v=DhLbVPn5838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2-05061-w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quantum-computing.ibm.com/composer/docs/iqx/" TargetMode="External"/><Relationship Id="rId4" Type="http://schemas.openxmlformats.org/officeDocument/2006/relationships/image" Target="../media/image87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hyperlink" Target="https://www.nature.com/articles/s42005-021-00606-3" TargetMode="External"/><Relationship Id="rId7" Type="http://schemas.openxmlformats.org/officeDocument/2006/relationships/customXml" Target="../ink/ink10.xml"/><Relationship Id="rId12" Type="http://schemas.openxmlformats.org/officeDocument/2006/relationships/customXml" Target="../ink/ink1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0.png"/><Relationship Id="rId11" Type="http://schemas.openxmlformats.org/officeDocument/2006/relationships/customXml" Target="../ink/ink14.xml"/><Relationship Id="rId5" Type="http://schemas.openxmlformats.org/officeDocument/2006/relationships/customXml" Target="../ink/ink9.xml"/><Relationship Id="rId10" Type="http://schemas.openxmlformats.org/officeDocument/2006/relationships/customXml" Target="../ink/ink13.xml"/><Relationship Id="rId4" Type="http://schemas.openxmlformats.org/officeDocument/2006/relationships/image" Target="../media/image88.png"/><Relationship Id="rId9" Type="http://schemas.openxmlformats.org/officeDocument/2006/relationships/customXml" Target="../ink/ink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DA1E85F-5806-A178-AF46-68F5D3B5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935" y="921037"/>
            <a:ext cx="9540129" cy="5015926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13500000" scaled="1"/>
            <a:tileRect/>
          </a:gradFill>
        </p:spPr>
        <p:txBody>
          <a:bodyPr/>
          <a:lstStyle/>
          <a:p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   </a:t>
            </a:r>
            <a:r>
              <a:rPr lang="en-US" sz="6600" dirty="0"/>
              <a:t>Quantum Reservoir 			 Computing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FCEEB4C-2758-D8D7-8BC7-1F7D9DFB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6209" y="3575280"/>
            <a:ext cx="9540129" cy="2025017"/>
          </a:xfrm>
        </p:spPr>
        <p:txBody>
          <a:bodyPr>
            <a:noAutofit/>
          </a:bodyPr>
          <a:lstStyle/>
          <a:p>
            <a:r>
              <a:rPr lang="en-US" sz="1200" b="1" dirty="0"/>
              <a:t>					Fourth Year Project:</a:t>
            </a:r>
          </a:p>
          <a:p>
            <a:r>
              <a:rPr lang="en-US" sz="1200" b="1" dirty="0"/>
              <a:t>				                   By Rojar Raju </a:t>
            </a:r>
          </a:p>
          <a:p>
            <a:r>
              <a:rPr lang="en-US" sz="1200" b="1" dirty="0"/>
              <a:t>	</a:t>
            </a:r>
          </a:p>
          <a:p>
            <a:r>
              <a:rPr lang="en-US" sz="1200" b="1" dirty="0"/>
              <a:t>	Supervisors: </a:t>
            </a:r>
          </a:p>
          <a:p>
            <a:r>
              <a:rPr lang="en-US" sz="1200" b="1" dirty="0"/>
              <a:t>	Dr. Andreas Amann (Applied Mathematics)</a:t>
            </a:r>
          </a:p>
          <a:p>
            <a:r>
              <a:rPr lang="en-US" sz="1200" b="1" dirty="0"/>
              <a:t>	Dr. Emanuel </a:t>
            </a:r>
            <a:r>
              <a:rPr lang="en-US" sz="1200" b="1" dirty="0" err="1"/>
              <a:t>Popovici</a:t>
            </a:r>
            <a:r>
              <a:rPr lang="en-US" sz="1200" b="1" dirty="0"/>
              <a:t> (Electrical Engineering)</a:t>
            </a:r>
          </a:p>
          <a:p>
            <a:r>
              <a:rPr lang="en-US" sz="1200" b="1" dirty="0"/>
              <a:t>	Dr. Kaustubh Agarwal (Theoretical Physics)</a:t>
            </a:r>
          </a:p>
        </p:txBody>
      </p:sp>
    </p:spTree>
    <p:extLst>
      <p:ext uri="{BB962C8B-B14F-4D97-AF65-F5344CB8AC3E}">
        <p14:creationId xmlns:p14="http://schemas.microsoft.com/office/powerpoint/2010/main" val="186409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5BEF56-2E8E-68BE-5693-4DA993F7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a 1+1 system: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8F55A5-A97F-A0AA-1E2F-B99D31F9947C}"/>
              </a:ext>
            </a:extLst>
          </p:cNvPr>
          <p:cNvGrpSpPr/>
          <p:nvPr/>
        </p:nvGrpSpPr>
        <p:grpSpPr>
          <a:xfrm>
            <a:off x="769692" y="1652726"/>
            <a:ext cx="1583349" cy="4133313"/>
            <a:chOff x="0" y="536"/>
            <a:chExt cx="1583349" cy="4133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1" name="Text Box 2">
              <a:extLst>
                <a:ext uri="{FF2B5EF4-FFF2-40B4-BE49-F238E27FC236}">
                  <a16:creationId xmlns:a16="http://schemas.microsoft.com/office/drawing/2014/main" id="{83F0132A-A9A7-497B-1EEC-CC8D2BF81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08A3A44-CD18-EFA1-C6AF-BC3114E596A8}"/>
                </a:ext>
              </a:extLst>
            </p:cNvPr>
            <p:cNvGrpSpPr/>
            <p:nvPr/>
          </p:nvGrpSpPr>
          <p:grpSpPr>
            <a:xfrm>
              <a:off x="0" y="536"/>
              <a:ext cx="1583349" cy="4133313"/>
              <a:chOff x="0" y="536"/>
              <a:chExt cx="1583349" cy="413331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C4A392A-C59A-E8C1-C501-7CF2D50F5BD3}"/>
                  </a:ext>
                </a:extLst>
              </p:cNvPr>
              <p:cNvGrpSpPr/>
              <p:nvPr/>
            </p:nvGrpSpPr>
            <p:grpSpPr>
              <a:xfrm>
                <a:off x="0" y="536"/>
                <a:ext cx="1583349" cy="1837789"/>
                <a:chOff x="0" y="536"/>
                <a:chExt cx="1583349" cy="1837789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100B6892-2026-FBE7-783D-041146E35D29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BC749980-4A1A-8EDE-AF58-9473F057726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41" name="Group 40">
                      <a:extLst>
                        <a:ext uri="{FF2B5EF4-FFF2-40B4-BE49-F238E27FC236}">
                          <a16:creationId xmlns:a16="http://schemas.microsoft.com/office/drawing/2014/main" id="{4B2CA38C-AB57-F731-0DA7-28866D3812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43" name="Group 42">
                        <a:extLst>
                          <a:ext uri="{FF2B5EF4-FFF2-40B4-BE49-F238E27FC236}">
                            <a16:creationId xmlns:a16="http://schemas.microsoft.com/office/drawing/2014/main" id="{C5DF39AC-59C9-65D3-4E73-B0EDDFD7A8B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F6A1588F-67AC-C52B-8CAB-B016B18D795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47" name="Oval 46">
                            <a:extLst>
                              <a:ext uri="{FF2B5EF4-FFF2-40B4-BE49-F238E27FC236}">
                                <a16:creationId xmlns:a16="http://schemas.microsoft.com/office/drawing/2014/main" id="{DC3ECA9D-2629-0E23-598A-A2B14B81255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48" name="Straight Connector 47">
                            <a:extLst>
                              <a:ext uri="{FF2B5EF4-FFF2-40B4-BE49-F238E27FC236}">
                                <a16:creationId xmlns:a16="http://schemas.microsoft.com/office/drawing/2014/main" id="{C47CBB81-A116-B19E-C725-762708DB271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Straight Connector 48">
                            <a:extLst>
                              <a:ext uri="{FF2B5EF4-FFF2-40B4-BE49-F238E27FC236}">
                                <a16:creationId xmlns:a16="http://schemas.microsoft.com/office/drawing/2014/main" id="{06AF8E64-4115-1BAC-1DAC-7780F566F68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0" name="Text Box 2">
                            <a:extLst>
                              <a:ext uri="{FF2B5EF4-FFF2-40B4-BE49-F238E27FC236}">
                                <a16:creationId xmlns:a16="http://schemas.microsoft.com/office/drawing/2014/main" id="{A84827DB-6412-FFF6-AA95-CC745BDBBDB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46" name="Straight Arrow Connector 45">
                          <a:extLst>
                            <a:ext uri="{FF2B5EF4-FFF2-40B4-BE49-F238E27FC236}">
                              <a16:creationId xmlns:a16="http://schemas.microsoft.com/office/drawing/2014/main" id="{3036EF8F-A7F5-07AB-5BFA-F915A49AF71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4" name="Text Box 2">
                            <a:extLst>
                              <a:ext uri="{FF2B5EF4-FFF2-40B4-BE49-F238E27FC236}">
                                <a16:creationId xmlns:a16="http://schemas.microsoft.com/office/drawing/2014/main" id="{1D3FCB11-AD13-9482-948E-498F5E881F04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Text Box 2">
                          <a:extLst>
                            <a:ext uri="{FF2B5EF4-FFF2-40B4-BE49-F238E27FC236}">
                              <a16:creationId xmlns:a16="http://schemas.microsoft.com/office/drawing/2014/main" id="{3B2E97CC-7B6E-7AC1-0AAC-0BD2ADD4C36F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340F322A-CF14-FE8E-F515-AFB60EFDAAF6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Text Box 2">
                  <a:extLst>
                    <a:ext uri="{FF2B5EF4-FFF2-40B4-BE49-F238E27FC236}">
                      <a16:creationId xmlns:a16="http://schemas.microsoft.com/office/drawing/2014/main" id="{91E4F874-DC1E-884F-D3D9-153DBCEBFE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" y="536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EC28200-A7D6-6472-7FF7-65CACC146C32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D8FC43C-6270-AB7C-E861-F66D87861C02}"/>
                  </a:ext>
                </a:extLst>
              </p:cNvPr>
              <p:cNvCxnSpPr>
                <a:cxnSpLocks/>
                <a:stCxn id="47" idx="4"/>
                <a:endCxn id="34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9EBB9A9-0992-5488-3CD4-0085351714FB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80FCE85-1D62-200C-BD1C-FC9B50FEF32F}"/>
              </a:ext>
            </a:extLst>
          </p:cNvPr>
          <p:cNvSpPr txBox="1"/>
          <p:nvPr/>
        </p:nvSpPr>
        <p:spPr>
          <a:xfrm>
            <a:off x="22345" y="2542753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RQ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D521BF-A956-4ADD-2C68-9432F58FDDE8}"/>
              </a:ext>
            </a:extLst>
          </p:cNvPr>
          <p:cNvSpPr txBox="1"/>
          <p:nvPr/>
        </p:nvSpPr>
        <p:spPr>
          <a:xfrm>
            <a:off x="93783" y="4711856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CQ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F19AD7-DF01-0428-B9A3-B4F27ED2D384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1">
                <a:extLst>
                  <a:ext uri="{FF2B5EF4-FFF2-40B4-BE49-F238E27FC236}">
                    <a16:creationId xmlns:a16="http://schemas.microsoft.com/office/drawing/2014/main" id="{06767EB2-0BC7-E2C9-CFF1-C16BFB5C97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Time </a:t>
                </a:r>
                <a:r>
                  <a:rPr lang="en-US" dirty="0"/>
                  <a:t>Evolution operator: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𝑖𝑛𝑡𝑖𝑎𝑙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55" name="Content Placeholder 1">
                <a:extLst>
                  <a:ext uri="{FF2B5EF4-FFF2-40B4-BE49-F238E27FC236}">
                    <a16:creationId xmlns:a16="http://schemas.microsoft.com/office/drawing/2014/main" id="{06767EB2-0BC7-E2C9-CFF1-C16BFB5C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  <a:blipFill>
                <a:blip r:embed="rId4"/>
                <a:stretch>
                  <a:fillRect l="-682" t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38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356855CE-E67D-C453-43B6-D720C759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65"/>
            <a:ext cx="4055532" cy="144000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Results: 		   Rabii oscillations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63F99-564D-7E78-EB48-F8A5A7DFD201}"/>
                  </a:ext>
                </a:extLst>
              </p:cNvPr>
              <p:cNvSpPr txBox="1"/>
              <p:nvPr/>
            </p:nvSpPr>
            <p:spPr>
              <a:xfrm>
                <a:off x="4934809" y="515869"/>
                <a:ext cx="3018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Representation: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𝑅𝑄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63F99-564D-7E78-EB48-F8A5A7DFD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09" y="515869"/>
                <a:ext cx="3018627" cy="369332"/>
              </a:xfrm>
              <a:prstGeom prst="rect">
                <a:avLst/>
              </a:prstGeom>
              <a:blipFill>
                <a:blip r:embed="rId3"/>
                <a:stretch>
                  <a:fillRect l="-18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7B8FDE-0F84-985B-21B6-5332B3340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7" y="945898"/>
            <a:ext cx="6885479" cy="5508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31027-CBD5-2459-CFB2-5EA524244358}"/>
              </a:ext>
            </a:extLst>
          </p:cNvPr>
          <p:cNvSpPr txBox="1"/>
          <p:nvPr/>
        </p:nvSpPr>
        <p:spPr>
          <a:xfrm>
            <a:off x="10114010" y="5739319"/>
            <a:ext cx="1967743" cy="1118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78A0-BFB1-F680-3C62-08081C7F293B}"/>
                  </a:ext>
                </a:extLst>
              </p:cNvPr>
              <p:cNvSpPr txBox="1"/>
              <p:nvPr/>
            </p:nvSpPr>
            <p:spPr>
              <a:xfrm>
                <a:off x="4319617" y="98312"/>
                <a:ext cx="42490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78A0-BFB1-F680-3C62-08081C7F2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17" y="98312"/>
                <a:ext cx="4249010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B467225-6092-E493-79E6-BF0B7B2BF312}"/>
              </a:ext>
            </a:extLst>
          </p:cNvPr>
          <p:cNvSpPr txBox="1">
            <a:spLocks/>
          </p:cNvSpPr>
          <p:nvPr/>
        </p:nvSpPr>
        <p:spPr>
          <a:xfrm>
            <a:off x="6444123" y="4948360"/>
            <a:ext cx="7315200" cy="421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372AF-9816-CB76-4472-9D5B363CB803}"/>
              </a:ext>
            </a:extLst>
          </p:cNvPr>
          <p:cNvSpPr txBox="1"/>
          <p:nvPr/>
        </p:nvSpPr>
        <p:spPr>
          <a:xfrm>
            <a:off x="10114010" y="98312"/>
            <a:ext cx="1967743" cy="10145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076D4-7C9D-25A1-1795-E16D47478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9198" y="1102622"/>
            <a:ext cx="5486400" cy="3657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7E79B882-A12A-54AC-F137-E0B9E629A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1 RQ and 1 CQ</a:t>
                </a:r>
              </a:p>
              <a:p>
                <a:pPr marL="0" indent="0">
                  <a:buNone/>
                </a:pPr>
                <a:r>
                  <a:rPr lang="en-US" sz="14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= |00&gt;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&amp;</a:t>
                </a:r>
              </a:p>
              <a:p>
                <a:pPr marL="0" indent="0">
                  <a:buNone/>
                </a:pPr>
                <a:r>
                  <a:rPr lang="en-US" sz="1400" dirty="0"/>
                  <a:t>P = (20/E0),  J=(2/E0), E = (1/E0)</a:t>
                </a:r>
              </a:p>
            </p:txBody>
          </p:sp>
        </mc:Choice>
        <mc:Fallback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7E79B882-A12A-54AC-F137-E0B9E629A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  <a:blipFill>
                <a:blip r:embed="rId8"/>
                <a:stretch>
                  <a:fillRect l="-310" t="-3261" b="-5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29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FFB0382-5EAA-23D7-03F6-99BA0DF5A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-61544"/>
            <a:ext cx="5486400" cy="3657599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8CC6B72-3E43-80B3-5411-79E673983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5" y="3397250"/>
            <a:ext cx="5191125" cy="3460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A870FD-9A6B-EF8E-F1AE-2A2BCF7CB2D8}"/>
              </a:ext>
            </a:extLst>
          </p:cNvPr>
          <p:cNvSpPr txBox="1"/>
          <p:nvPr/>
        </p:nvSpPr>
        <p:spPr>
          <a:xfrm>
            <a:off x="10114010" y="5739319"/>
            <a:ext cx="1967743" cy="1118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895C6-4DFA-13F5-9E63-BA98A2E7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61544"/>
            <a:ext cx="5486400" cy="3657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63FE3B76-06B3-27A8-3499-2D5F33EA7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1 RQ and 1 CQ</a:t>
                </a:r>
              </a:p>
              <a:p>
                <a:pPr marL="0" indent="0">
                  <a:buNone/>
                </a:pPr>
                <a:r>
                  <a:rPr lang="en-US" sz="14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= |00&gt;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acc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&amp;</a:t>
                </a:r>
              </a:p>
              <a:p>
                <a:pPr marL="0" indent="0">
                  <a:buNone/>
                </a:pPr>
                <a:r>
                  <a:rPr lang="en-US" sz="1400" dirty="0"/>
                  <a:t>P = (20/E0),  J=(2/E0), E = (1/E0)</a:t>
                </a:r>
              </a:p>
            </p:txBody>
          </p:sp>
        </mc:Choice>
        <mc:Fallback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63FE3B76-06B3-27A8-3499-2D5F33EA7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  <a:blipFill>
                <a:blip r:embed="rId5"/>
                <a:stretch>
                  <a:fillRect l="-310" t="-3261" b="-5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50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ontent Placeholder 1">
                <a:extLst>
                  <a:ext uri="{FF2B5EF4-FFF2-40B4-BE49-F238E27FC236}">
                    <a16:creationId xmlns:a16="http://schemas.microsoft.com/office/drawing/2014/main" id="{324F9B59-3F8D-708E-B6D4-8413C234F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Starting with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𝜓</m:t>
                        </m:r>
                      </m:e>
                    </m:d>
                    <m:r>
                      <a:rPr lang="en-US" i="1"/>
                      <m:t>=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/>
                        </m:ctrlPr>
                      </m:dPr>
                      <m:e>
                        <m:r>
                          <a:rPr lang="en-US"/>
                          <m:t>00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𝜌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</m:sSub>
                    <m:r>
                      <a:rPr lang="en-US" i="1"/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𝜓</m:t>
                        </m:r>
                      </m:e>
                    </m:d>
                    <m:r>
                      <a:rPr lang="en-US" i="1"/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i="1"/>
                        </m:ctrlPr>
                      </m:dPr>
                      <m:e>
                        <m:r>
                          <a:rPr lang="en-US"/>
                          <m:t>00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00</m:t>
                        </m:r>
                      </m:e>
                    </m:d>
                    <m:r>
                      <a:rPr lang="en-US" i="1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/>
                                <m:t>1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i="1"/>
                      <m:t>𝜌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𝑈</m:t>
                        </m:r>
                      </m:e>
                    </m:acc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𝑡</m:t>
                        </m:r>
                      </m:e>
                    </m:d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𝜌</m:t>
                        </m:r>
                      </m:e>
                      <m:sub>
                        <m:r>
                          <a:rPr lang="en-US" i="1"/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/>
                      <m:t>(</m:t>
                    </m:r>
                    <m:r>
                      <a:rPr lang="en-US" i="1"/>
                      <m:t>𝑡</m:t>
                    </m:r>
                    <m:r>
                      <a:rPr lang="en-US" i="1"/>
                      <m:t>)</m:t>
                    </m:r>
                  </m:oMath>
                </a14:m>
                <a:endParaRPr lang="en-US" i="1" dirty="0"/>
              </a:p>
              <a:p>
                <a:endParaRPr lang="en-US" i="1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𝜌</m:t>
                        </m:r>
                      </m:e>
                      <m:sub>
                        <m:r>
                          <a:rPr lang="en-US" i="1"/>
                          <m:t>𝐶𝑄</m:t>
                        </m:r>
                      </m:sub>
                    </m:sSub>
                    <m:r>
                      <a:rPr lang="en-US" i="1"/>
                      <m:t>(</m:t>
                    </m:r>
                    <m:r>
                      <a:rPr lang="en-US" i="1"/>
                      <m:t>𝑡</m:t>
                    </m:r>
                    <m:r>
                      <a:rPr lang="en-US" i="1"/>
                      <m:t>)=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𝑇𝑟</m:t>
                        </m:r>
                      </m:e>
                      <m:sub>
                        <m:r>
                          <a:rPr lang="en-US" i="1"/>
                          <m:t>𝑟𝑒𝑠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𝜌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𝑡</m:t>
                            </m:r>
                          </m:e>
                        </m:d>
                      </m:e>
                    </m:d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/>
                          <m:t>II</m:t>
                        </m:r>
                        <m:r>
                          <a:rPr lang="en-US" i="1"/>
                          <m:t>⊗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0</m:t>
                            </m:r>
                          </m:e>
                        </m:d>
                      </m:e>
                    </m:d>
                    <m:r>
                      <a:rPr lang="en-US" i="1"/>
                      <m:t>𝜌</m:t>
                    </m:r>
                    <m:r>
                      <a:rPr lang="en-US" i="1"/>
                      <m:t>(</m:t>
                    </m:r>
                    <m:r>
                      <a:rPr lang="en-US" i="1"/>
                      <m:t>𝑡</m:t>
                    </m:r>
                    <m:r>
                      <a:rPr lang="en-US" i="1"/>
                      <m:t>)(</m:t>
                    </m:r>
                    <m:r>
                      <m:rPr>
                        <m:sty m:val="p"/>
                      </m:rPr>
                      <a:rPr lang="en-US" i="1"/>
                      <m:t>II</m:t>
                    </m:r>
                    <m:r>
                      <a:rPr lang="en-US" i="1"/>
                      <m:t>⊗|0⟩)+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/>
                          <m:t>II</m:t>
                        </m:r>
                        <m:r>
                          <a:rPr lang="en-US" i="1"/>
                          <m:t>⊗</m:t>
                        </m:r>
                        <m:d>
                          <m:dPr>
                            <m:begChr m:val="⟨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1</m:t>
                            </m:r>
                          </m:e>
                        </m:d>
                      </m:e>
                    </m:d>
                    <m:r>
                      <a:rPr lang="en-US" i="1"/>
                      <m:t>𝜌</m:t>
                    </m:r>
                    <m:r>
                      <a:rPr lang="en-US" i="1"/>
                      <m:t>(</m:t>
                    </m:r>
                    <m:r>
                      <a:rPr lang="en-US" i="1"/>
                      <m:t>𝑡</m:t>
                    </m:r>
                    <m:r>
                      <a:rPr lang="en-US" i="1"/>
                      <m:t>)(</m:t>
                    </m:r>
                    <m:r>
                      <m:rPr>
                        <m:sty m:val="p"/>
                      </m:rPr>
                      <a:rPr lang="en-US" i="1"/>
                      <m:t>II</m:t>
                    </m:r>
                    <m:r>
                      <a:rPr lang="en-US" i="1"/>
                      <m:t>⊗|1⟩)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Fidelity F(t) </a:t>
                </a:r>
                <a14:m>
                  <m:oMath xmlns:m="http://schemas.openxmlformats.org/officeDocument/2006/math">
                    <m:r>
                      <a:rPr lang="en-US" i="1"/>
                      <m:t>≡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⟨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𝑖𝑑𝑒𝑎𝑙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𝜌</m:t>
                            </m:r>
                          </m:e>
                          <m:sub>
                            <m:r>
                              <a:rPr lang="en-US" i="1"/>
                              <m:t>𝐶𝑄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𝑡</m:t>
                        </m:r>
                        <m:r>
                          <a:rPr lang="en-US" i="1"/>
                          <m:t>)</m:t>
                        </m:r>
                      </m:e>
                    </m:d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𝑖𝑑𝑒𝑎𝑙</m:t>
                        </m:r>
                      </m:sub>
                    </m:sSub>
                    <m:r>
                      <a:rPr lang="en-US" i="1"/>
                      <m:t>⟩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Purity P = Trace(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𝜌</m:t>
                        </m:r>
                      </m:e>
                      <m:sub>
                        <m:r>
                          <a:rPr lang="en-US" i="1"/>
                          <m:t>𝐶𝑄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58" name="Content Placeholder 1">
                <a:extLst>
                  <a:ext uri="{FF2B5EF4-FFF2-40B4-BE49-F238E27FC236}">
                    <a16:creationId xmlns:a16="http://schemas.microsoft.com/office/drawing/2014/main" id="{324F9B59-3F8D-708E-B6D4-8413C234F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  <a:blipFill>
                <a:blip r:embed="rId2"/>
                <a:stretch>
                  <a:fillRect l="-682" t="-1737" b="-1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Box 2">
            <a:extLst>
              <a:ext uri="{FF2B5EF4-FFF2-40B4-BE49-F238E27FC236}">
                <a16:creationId xmlns:a16="http://schemas.microsoft.com/office/drawing/2014/main" id="{439297F9-0B85-D011-7051-7E6C0E517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8448" y="5193200"/>
            <a:ext cx="2876550" cy="16682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B1A5B6-9D28-9449-AE78-C4762FDE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Analysis: Simulating an X gate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91C92C6-12C9-99A7-2DC9-607E55DABFA8}"/>
              </a:ext>
            </a:extLst>
          </p:cNvPr>
          <p:cNvSpPr/>
          <p:nvPr/>
        </p:nvSpPr>
        <p:spPr>
          <a:xfrm>
            <a:off x="7475344" y="3195476"/>
            <a:ext cx="904039" cy="467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F8FAC7-A28E-7E41-EF6F-183BBA6E5A7E}"/>
              </a:ext>
            </a:extLst>
          </p:cNvPr>
          <p:cNvSpPr txBox="1"/>
          <p:nvPr/>
        </p:nvSpPr>
        <p:spPr>
          <a:xfrm>
            <a:off x="8379383" y="5442248"/>
            <a:ext cx="238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= 1 : ideal </a:t>
            </a:r>
          </a:p>
          <a:p>
            <a:r>
              <a:rPr lang="en-US" dirty="0"/>
              <a:t>F &lt; 1 : non ideal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7F4BDC-E36F-F81B-8685-B9051B59E0C4}"/>
              </a:ext>
            </a:extLst>
          </p:cNvPr>
          <p:cNvSpPr txBox="1"/>
          <p:nvPr/>
        </p:nvSpPr>
        <p:spPr>
          <a:xfrm>
            <a:off x="8383795" y="6185224"/>
            <a:ext cx="3008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1 : pure state  </a:t>
            </a:r>
          </a:p>
          <a:p>
            <a:r>
              <a:rPr lang="en-US" dirty="0"/>
              <a:t>P &lt; 1 : not pure state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>
                <a:extLst>
                  <a:ext uri="{FF2B5EF4-FFF2-40B4-BE49-F238E27FC236}">
                    <a16:creationId xmlns:a16="http://schemas.microsoft.com/office/drawing/2014/main" id="{3BC4FC2F-26CE-38CD-7311-6E4FB75B0D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14076" y="4317184"/>
                <a:ext cx="2876550" cy="1668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𝑋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 Box 2">
                <a:extLst>
                  <a:ext uri="{FF2B5EF4-FFF2-40B4-BE49-F238E27FC236}">
                    <a16:creationId xmlns:a16="http://schemas.microsoft.com/office/drawing/2014/main" id="{3BC4FC2F-26CE-38CD-7311-6E4FB75B0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14076" y="4317184"/>
                <a:ext cx="2876550" cy="1668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E3D65F6-824E-BEAE-12BD-D60E38A5CF2E}"/>
              </a:ext>
            </a:extLst>
          </p:cNvPr>
          <p:cNvSpPr txBox="1"/>
          <p:nvPr/>
        </p:nvSpPr>
        <p:spPr>
          <a:xfrm>
            <a:off x="10251832" y="212727"/>
            <a:ext cx="1814422" cy="14774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7C3B608-C13E-6E55-9188-C0FA0B310EE6}"/>
              </a:ext>
            </a:extLst>
          </p:cNvPr>
          <p:cNvGrpSpPr/>
          <p:nvPr/>
        </p:nvGrpSpPr>
        <p:grpSpPr>
          <a:xfrm>
            <a:off x="769692" y="1652726"/>
            <a:ext cx="1583349" cy="4133313"/>
            <a:chOff x="0" y="536"/>
            <a:chExt cx="1583349" cy="4133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" name="Text Box 2">
              <a:extLst>
                <a:ext uri="{FF2B5EF4-FFF2-40B4-BE49-F238E27FC236}">
                  <a16:creationId xmlns:a16="http://schemas.microsoft.com/office/drawing/2014/main" id="{E5E6A63D-8FE5-2006-9AFD-3C4BF835F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43D3870-2F84-1567-F182-B1A2B53D08BD}"/>
                </a:ext>
              </a:extLst>
            </p:cNvPr>
            <p:cNvGrpSpPr/>
            <p:nvPr/>
          </p:nvGrpSpPr>
          <p:grpSpPr>
            <a:xfrm>
              <a:off x="0" y="536"/>
              <a:ext cx="1583349" cy="4133313"/>
              <a:chOff x="0" y="536"/>
              <a:chExt cx="1583349" cy="413331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9867996-6669-2CB3-14A3-3CB82C12E3EF}"/>
                  </a:ext>
                </a:extLst>
              </p:cNvPr>
              <p:cNvGrpSpPr/>
              <p:nvPr/>
            </p:nvGrpSpPr>
            <p:grpSpPr>
              <a:xfrm>
                <a:off x="0" y="536"/>
                <a:ext cx="1583349" cy="1837789"/>
                <a:chOff x="0" y="536"/>
                <a:chExt cx="1583349" cy="1837789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1549134-05B4-A9EF-F19B-F4CFB12E217A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ABEEF95A-FA9A-5A3E-4643-CCE05136534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1B273450-FBEE-561F-E7E4-083FCD230C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92359943-843B-C12D-9D5F-F0E2527994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49" name="Group 48">
                          <a:extLst>
                            <a:ext uri="{FF2B5EF4-FFF2-40B4-BE49-F238E27FC236}">
                              <a16:creationId xmlns:a16="http://schemas.microsoft.com/office/drawing/2014/main" id="{A950653B-915D-A4E9-097C-B9C31DFCDF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51" name="Oval 50">
                            <a:extLst>
                              <a:ext uri="{FF2B5EF4-FFF2-40B4-BE49-F238E27FC236}">
                                <a16:creationId xmlns:a16="http://schemas.microsoft.com/office/drawing/2014/main" id="{37927E23-29F6-E79E-429E-BD02BBCB0B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52" name="Straight Connector 51">
                            <a:extLst>
                              <a:ext uri="{FF2B5EF4-FFF2-40B4-BE49-F238E27FC236}">
                                <a16:creationId xmlns:a16="http://schemas.microsoft.com/office/drawing/2014/main" id="{8DFB0123-5053-F419-65CA-8DF1DFCCD20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Straight Connector 52">
                            <a:extLst>
                              <a:ext uri="{FF2B5EF4-FFF2-40B4-BE49-F238E27FC236}">
                                <a16:creationId xmlns:a16="http://schemas.microsoft.com/office/drawing/2014/main" id="{D2C8F45B-3A70-1C81-A39A-E47F036E787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4" name="Text Box 2">
                            <a:extLst>
                              <a:ext uri="{FF2B5EF4-FFF2-40B4-BE49-F238E27FC236}">
                                <a16:creationId xmlns:a16="http://schemas.microsoft.com/office/drawing/2014/main" id="{FD7F4F61-A195-87BA-3178-A1F98375D619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50" name="Straight Arrow Connector 49">
                          <a:extLst>
                            <a:ext uri="{FF2B5EF4-FFF2-40B4-BE49-F238E27FC236}">
                              <a16:creationId xmlns:a16="http://schemas.microsoft.com/office/drawing/2014/main" id="{FD6C276A-5B1D-C918-7D8F-D6E2F1E65B6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48" name="Text Box 2">
                            <a:extLst>
                              <a:ext uri="{FF2B5EF4-FFF2-40B4-BE49-F238E27FC236}">
                                <a16:creationId xmlns:a16="http://schemas.microsoft.com/office/drawing/2014/main" id="{F8442B6B-2669-C371-9F27-8CCA7A042ED2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Text Box 2">
                          <a:extLst>
                            <a:ext uri="{FF2B5EF4-FFF2-40B4-BE49-F238E27FC236}">
                              <a16:creationId xmlns:a16="http://schemas.microsoft.com/office/drawing/2014/main" id="{E8C3133D-CFD5-251C-04E3-B4B7A4423F7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840BB3E8-E4ED-DF1F-C632-FA2D9E494DF6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Text Box 2">
                  <a:extLst>
                    <a:ext uri="{FF2B5EF4-FFF2-40B4-BE49-F238E27FC236}">
                      <a16:creationId xmlns:a16="http://schemas.microsoft.com/office/drawing/2014/main" id="{A4889630-914A-121B-ED25-BA0206ACFF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" y="536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051490E-FA3A-C924-00FD-FB7030DE2657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EAA40E4-B162-F875-0249-E49839B5E983}"/>
                  </a:ext>
                </a:extLst>
              </p:cNvPr>
              <p:cNvCxnSpPr>
                <a:cxnSpLocks/>
                <a:stCxn id="51" idx="4"/>
                <a:endCxn id="38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271C241-E555-7109-38C4-8115292CF3A0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7F64485-DE3B-B71D-8683-FCDEF461EFF7}"/>
              </a:ext>
            </a:extLst>
          </p:cNvPr>
          <p:cNvSpPr txBox="1"/>
          <p:nvPr/>
        </p:nvSpPr>
        <p:spPr>
          <a:xfrm>
            <a:off x="22345" y="2542753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RQ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F1F23D-2774-4620-2C10-15EC4B55C461}"/>
              </a:ext>
            </a:extLst>
          </p:cNvPr>
          <p:cNvSpPr txBox="1"/>
          <p:nvPr/>
        </p:nvSpPr>
        <p:spPr>
          <a:xfrm>
            <a:off x="93783" y="4711856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CQ</a:t>
            </a:r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284EEF17-A0B2-E26D-C15B-CBF5A7B4B4C9}"/>
              </a:ext>
            </a:extLst>
          </p:cNvPr>
          <p:cNvSpPr txBox="1">
            <a:spLocks/>
          </p:cNvSpPr>
          <p:nvPr/>
        </p:nvSpPr>
        <p:spPr>
          <a:xfrm>
            <a:off x="2322268" y="2139435"/>
            <a:ext cx="8935915" cy="4215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2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9849-BAD3-87F9-BEFD-95B7C1B9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665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1868D-33EA-D295-E552-2C4DF182AA94}"/>
              </a:ext>
            </a:extLst>
          </p:cNvPr>
          <p:cNvSpPr txBox="1"/>
          <p:nvPr/>
        </p:nvSpPr>
        <p:spPr>
          <a:xfrm>
            <a:off x="9991725" y="5734050"/>
            <a:ext cx="2200275" cy="1120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6B367-25FC-E38C-C8F6-7D340F88E490}"/>
              </a:ext>
            </a:extLst>
          </p:cNvPr>
          <p:cNvSpPr txBox="1"/>
          <p:nvPr/>
        </p:nvSpPr>
        <p:spPr>
          <a:xfrm>
            <a:off x="1582615" y="3665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7588B51-CEA1-4FCD-C7EA-018A541EF7A2}"/>
              </a:ext>
            </a:extLst>
          </p:cNvPr>
          <p:cNvSpPr txBox="1">
            <a:spLocks/>
          </p:cNvSpPr>
          <p:nvPr/>
        </p:nvSpPr>
        <p:spPr>
          <a:xfrm>
            <a:off x="759069" y="334475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Purity &amp; Fidelity plots for X gate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E6938-87C2-8739-83CD-B1C69BD031FD}"/>
              </a:ext>
            </a:extLst>
          </p:cNvPr>
          <p:cNvSpPr txBox="1"/>
          <p:nvPr/>
        </p:nvSpPr>
        <p:spPr>
          <a:xfrm>
            <a:off x="9865978" y="139759"/>
            <a:ext cx="2232237" cy="15796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36D2A-28C4-8EF2-8E82-468BB840EE13}"/>
              </a:ext>
            </a:extLst>
          </p:cNvPr>
          <p:cNvSpPr txBox="1"/>
          <p:nvPr/>
        </p:nvSpPr>
        <p:spPr>
          <a:xfrm>
            <a:off x="7553799" y="1277261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5410307-7FB9-4B4C-5434-81F13D0E4C47}"/>
              </a:ext>
            </a:extLst>
          </p:cNvPr>
          <p:cNvSpPr txBox="1">
            <a:spLocks/>
          </p:cNvSpPr>
          <p:nvPr/>
        </p:nvSpPr>
        <p:spPr>
          <a:xfrm>
            <a:off x="5904293" y="929599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Zoom in of F and P curves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1C35CB-25D9-D12A-7D18-DDEEBD50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951" y="1260044"/>
            <a:ext cx="5771049" cy="3847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53C5DD24-F4CF-F3A9-EF80-CA17423F8B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1 RQ and 1 CQ</a:t>
                </a:r>
              </a:p>
              <a:p>
                <a:pPr marL="0" indent="0">
                  <a:buNone/>
                </a:pPr>
                <a:r>
                  <a:rPr lang="en-US" sz="14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= |00&gt;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&amp;</a:t>
                </a:r>
              </a:p>
              <a:p>
                <a:pPr marL="0" indent="0">
                  <a:buNone/>
                </a:pPr>
                <a:r>
                  <a:rPr lang="en-US" sz="1400" dirty="0"/>
                  <a:t>P = (20/E0),  J=(2/E0), E = (1/E0)</a:t>
                </a:r>
              </a:p>
            </p:txBody>
          </p:sp>
        </mc:Choice>
        <mc:Fallback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53C5DD24-F4CF-F3A9-EF80-CA17423F8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  <a:blipFill>
                <a:blip r:embed="rId4"/>
                <a:stretch>
                  <a:fillRect l="-310" t="-3261" b="-5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09849-BAD3-87F9-BEFD-95B7C1B9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665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1868D-33EA-D295-E552-2C4DF182AA94}"/>
              </a:ext>
            </a:extLst>
          </p:cNvPr>
          <p:cNvSpPr txBox="1"/>
          <p:nvPr/>
        </p:nvSpPr>
        <p:spPr>
          <a:xfrm>
            <a:off x="9991725" y="5734050"/>
            <a:ext cx="2200275" cy="1120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26B367-25FC-E38C-C8F6-7D340F88E490}"/>
              </a:ext>
            </a:extLst>
          </p:cNvPr>
          <p:cNvSpPr txBox="1"/>
          <p:nvPr/>
        </p:nvSpPr>
        <p:spPr>
          <a:xfrm>
            <a:off x="1582615" y="3665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7588B51-CEA1-4FCD-C7EA-018A541EF7A2}"/>
              </a:ext>
            </a:extLst>
          </p:cNvPr>
          <p:cNvSpPr txBox="1">
            <a:spLocks/>
          </p:cNvSpPr>
          <p:nvPr/>
        </p:nvSpPr>
        <p:spPr>
          <a:xfrm>
            <a:off x="759069" y="334475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Purity &amp; Fidelity plots for X gate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E6938-87C2-8739-83CD-B1C69BD031FD}"/>
              </a:ext>
            </a:extLst>
          </p:cNvPr>
          <p:cNvSpPr txBox="1"/>
          <p:nvPr/>
        </p:nvSpPr>
        <p:spPr>
          <a:xfrm>
            <a:off x="9865978" y="139759"/>
            <a:ext cx="2200275" cy="1120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5603D9-5449-AF8C-15F5-4E65BC7F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51" y="1260044"/>
            <a:ext cx="5771049" cy="3847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36D2A-28C4-8EF2-8E82-468BB840EE13}"/>
              </a:ext>
            </a:extLst>
          </p:cNvPr>
          <p:cNvSpPr txBox="1"/>
          <p:nvPr/>
        </p:nvSpPr>
        <p:spPr>
          <a:xfrm>
            <a:off x="7553799" y="1277261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5410307-7FB9-4B4C-5434-81F13D0E4C47}"/>
              </a:ext>
            </a:extLst>
          </p:cNvPr>
          <p:cNvSpPr txBox="1">
            <a:spLocks/>
          </p:cNvSpPr>
          <p:nvPr/>
        </p:nvSpPr>
        <p:spPr>
          <a:xfrm>
            <a:off x="6094018" y="1260044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Zoom in of F and P curves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776DB0E7-1007-83D9-E4C7-C43020AB48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1 RQ and 1 CQ</a:t>
                </a:r>
              </a:p>
              <a:p>
                <a:pPr marL="0" indent="0">
                  <a:buNone/>
                </a:pPr>
                <a:r>
                  <a:rPr lang="en-US" sz="14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= |00&gt;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&amp;</a:t>
                </a:r>
              </a:p>
              <a:p>
                <a:pPr marL="0" indent="0">
                  <a:buNone/>
                </a:pPr>
                <a:r>
                  <a:rPr lang="en-US" sz="1400" dirty="0"/>
                  <a:t>P = (20/E0),  J=(2/E0), E = (1/E0)</a:t>
                </a:r>
              </a:p>
            </p:txBody>
          </p:sp>
        </mc:Choice>
        <mc:Fallback>
          <p:sp>
            <p:nvSpPr>
              <p:cNvPr id="17" name="Content Placeholder 1">
                <a:extLst>
                  <a:ext uri="{FF2B5EF4-FFF2-40B4-BE49-F238E27FC236}">
                    <a16:creationId xmlns:a16="http://schemas.microsoft.com/office/drawing/2014/main" id="{776DB0E7-1007-83D9-E4C7-C43020AB4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951" y="5217178"/>
                <a:ext cx="5896708" cy="1120285"/>
              </a:xfrm>
              <a:blipFill>
                <a:blip r:embed="rId4"/>
                <a:stretch>
                  <a:fillRect l="-310" t="-3261" b="-55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4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729017-DDA6-A9C0-B234-A79A02958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9B5122-C2C6-85CC-8052-D4FB8240E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8121" y="5037813"/>
                <a:ext cx="5896708" cy="1120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1 RQ and 1 CQ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600" dirty="0"/>
                  <a:t> = |00&gt;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&amp;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P = (20/E0),  J=(2/E0), E = (1/E0)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9B5122-C2C6-85CC-8052-D4FB8240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21" y="5037813"/>
                <a:ext cx="5896708" cy="1120285"/>
              </a:xfrm>
              <a:prstGeom prst="rect">
                <a:avLst/>
              </a:prstGeom>
              <a:blipFill>
                <a:blip r:embed="rId3"/>
                <a:stretch>
                  <a:fillRect l="-620" t="-3804" b="-74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96B744E-27FB-E962-8AD2-7B962435E8C8}"/>
              </a:ext>
            </a:extLst>
          </p:cNvPr>
          <p:cNvSpPr txBox="1"/>
          <p:nvPr/>
        </p:nvSpPr>
        <p:spPr>
          <a:xfrm>
            <a:off x="1582615" y="3665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14FF104-CE14-8A7C-AF7D-D101282CAB5C}"/>
              </a:ext>
            </a:extLst>
          </p:cNvPr>
          <p:cNvSpPr txBox="1">
            <a:spLocks/>
          </p:cNvSpPr>
          <p:nvPr/>
        </p:nvSpPr>
        <p:spPr>
          <a:xfrm>
            <a:off x="759069" y="334475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Purity &amp; Fidelity plots for X gate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913FB-B510-8796-E2A3-7CB3CA025933}"/>
              </a:ext>
            </a:extLst>
          </p:cNvPr>
          <p:cNvSpPr txBox="1"/>
          <p:nvPr/>
        </p:nvSpPr>
        <p:spPr>
          <a:xfrm>
            <a:off x="10243038" y="0"/>
            <a:ext cx="1823215" cy="1997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1FBF06-0474-1293-4928-6239DAB4B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89A4F-475A-688D-6585-1DABB03D40B0}"/>
              </a:ext>
            </a:extLst>
          </p:cNvPr>
          <p:cNvSpPr txBox="1"/>
          <p:nvPr/>
        </p:nvSpPr>
        <p:spPr>
          <a:xfrm>
            <a:off x="1582615" y="3665"/>
            <a:ext cx="3560885" cy="4421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3C5D969F-BF31-7D2D-1B37-27ED3FE13A6E}"/>
              </a:ext>
            </a:extLst>
          </p:cNvPr>
          <p:cNvSpPr txBox="1">
            <a:spLocks/>
          </p:cNvSpPr>
          <p:nvPr/>
        </p:nvSpPr>
        <p:spPr>
          <a:xfrm>
            <a:off x="759069" y="334475"/>
            <a:ext cx="6480448" cy="199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Purity &amp; Fidelity plots for X gate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817A261-E7CC-9949-A69B-D399F48F4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8121" y="5037813"/>
                <a:ext cx="5896708" cy="1120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1 RQ and 1 CQ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With initial state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𝑖𝑛𝑖𝑡𝑖𝑎𝑙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600" dirty="0"/>
                  <a:t> = |00&gt;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&amp;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600" dirty="0"/>
                  <a:t>P = (60/E0),  J=(2/E0), E = (1/E0)</a:t>
                </a:r>
              </a:p>
            </p:txBody>
          </p:sp>
        </mc:Choice>
        <mc:Fallback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D817A261-E7CC-9949-A69B-D399F4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21" y="5037813"/>
                <a:ext cx="5896708" cy="1120285"/>
              </a:xfrm>
              <a:prstGeom prst="rect">
                <a:avLst/>
              </a:prstGeom>
              <a:blipFill>
                <a:blip r:embed="rId3"/>
                <a:stretch>
                  <a:fillRect l="-620" t="-3804" b="-74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56E909D-25F2-B6DA-364E-407A6C756636}"/>
              </a:ext>
            </a:extLst>
          </p:cNvPr>
          <p:cNvSpPr txBox="1"/>
          <p:nvPr/>
        </p:nvSpPr>
        <p:spPr>
          <a:xfrm>
            <a:off x="10243038" y="0"/>
            <a:ext cx="1823215" cy="1997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0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A396D-3DB1-BC9F-C72F-B6827728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484" y="2068473"/>
            <a:ext cx="7315200" cy="4215949"/>
          </a:xfrm>
        </p:spPr>
        <p:txBody>
          <a:bodyPr/>
          <a:lstStyle/>
          <a:p>
            <a:r>
              <a:rPr lang="en-US" dirty="0"/>
              <a:t>Check phase diagrams and see if there is such phase flip for different phase gates</a:t>
            </a:r>
          </a:p>
          <a:p>
            <a:r>
              <a:rPr lang="en-US" dirty="0"/>
              <a:t>If so we can characterize our system in terms of this periodicity </a:t>
            </a:r>
          </a:p>
          <a:p>
            <a:r>
              <a:rPr lang="en-US" dirty="0"/>
              <a:t>Need further research in order to comfirm this idea/theory</a:t>
            </a:r>
          </a:p>
          <a:p>
            <a:r>
              <a:rPr lang="en-US" dirty="0"/>
              <a:t>Improvements on code and theory needed</a:t>
            </a:r>
          </a:p>
          <a:p>
            <a:endParaRPr lang="en-US" dirty="0"/>
          </a:p>
          <a:p>
            <a:r>
              <a:rPr lang="en-US" dirty="0"/>
              <a:t>Questions?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D2BC3-DC3B-2D3C-2B03-957C9BA2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Improvements, improvements and more Improvements…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75608-A115-B88E-0137-16BA8C26812A}"/>
              </a:ext>
            </a:extLst>
          </p:cNvPr>
          <p:cNvSpPr txBox="1"/>
          <p:nvPr/>
        </p:nvSpPr>
        <p:spPr>
          <a:xfrm>
            <a:off x="10243038" y="0"/>
            <a:ext cx="1823215" cy="1997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1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AE5EF-B9B6-CBC4-0954-899EFB636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(1)</a:t>
            </a:r>
            <a:r>
              <a:rPr lang="en-US" dirty="0">
                <a:hlinkClick r:id="rId2"/>
              </a:rPr>
              <a:t>https://www.degruyter.com/document/doi/10.1515/nanoph-2016-0132/html</a:t>
            </a:r>
            <a:endParaRPr lang="en-US" dirty="0"/>
          </a:p>
          <a:p>
            <a:r>
              <a:rPr lang="en-US" dirty="0"/>
              <a:t>(2) </a:t>
            </a:r>
            <a:r>
              <a:rPr lang="en-US" dirty="0">
                <a:hlinkClick r:id="rId3"/>
              </a:rPr>
              <a:t>https://link.springer.com/chapter/10.1007/978-3-540-39432-7_63</a:t>
            </a:r>
            <a:endParaRPr lang="en-US" dirty="0"/>
          </a:p>
          <a:p>
            <a:r>
              <a:rPr lang="en-US" dirty="0"/>
              <a:t>(3) </a:t>
            </a:r>
            <a:r>
              <a:rPr lang="en-US" dirty="0" err="1"/>
              <a:t>Reasearch</a:t>
            </a:r>
            <a:r>
              <a:rPr lang="en-US" dirty="0"/>
              <a:t> paper by Dr. Ghosh et al.</a:t>
            </a:r>
          </a:p>
          <a:p>
            <a:pPr lvl="1"/>
            <a:r>
              <a:rPr lang="en-US" dirty="0">
                <a:hlinkClick r:id="rId4"/>
              </a:rPr>
              <a:t>https://www.nature.com/articles/s42005-021-00606-3</a:t>
            </a:r>
            <a:endParaRPr lang="en-US" dirty="0"/>
          </a:p>
          <a:p>
            <a:r>
              <a:rPr lang="en-US" dirty="0"/>
              <a:t>(6)Quantum Supremacy? </a:t>
            </a:r>
            <a:r>
              <a:rPr lang="en-US" dirty="0">
                <a:hlinkClick r:id="rId5"/>
              </a:rPr>
              <a:t>https://www.nature.com/articles/s41586-019-1666-5</a:t>
            </a:r>
            <a:endParaRPr lang="en-US" dirty="0"/>
          </a:p>
          <a:p>
            <a:r>
              <a:rPr lang="en-US" dirty="0"/>
              <a:t>(4) </a:t>
            </a:r>
            <a:r>
              <a:rPr lang="en-US" dirty="0">
                <a:hlinkClick r:id="rId6"/>
              </a:rPr>
              <a:t>https://www.quantum-inspire.com/kbase/bloch-sphere/</a:t>
            </a:r>
            <a:endParaRPr lang="en-US" dirty="0"/>
          </a:p>
          <a:p>
            <a:r>
              <a:rPr lang="en-US" dirty="0"/>
              <a:t>More information on QEC:</a:t>
            </a:r>
          </a:p>
          <a:p>
            <a:pPr lvl="1"/>
            <a:r>
              <a:rPr lang="en-US" dirty="0">
                <a:hlinkClick r:id="rId7"/>
              </a:rPr>
              <a:t>https://arxiv.org/abs/1907.11157</a:t>
            </a:r>
            <a:endParaRPr lang="en-US" dirty="0"/>
          </a:p>
          <a:p>
            <a:r>
              <a:rPr lang="en-US" dirty="0"/>
              <a:t>Article1:IBM </a:t>
            </a:r>
            <a:r>
              <a:rPr lang="en-US" dirty="0">
                <a:hlinkClick r:id="rId8"/>
              </a:rPr>
              <a:t>https://www.newscientist.com/article/2346074-ibm-unveils-worlds-largest-quantum-computer-at-433-qubits/#:~:text=Dial%20says%20that%20IBM's%20team,lowering%20noise%20and%20mitigating%20errors</a:t>
            </a:r>
            <a:endParaRPr lang="en-US" dirty="0"/>
          </a:p>
          <a:p>
            <a:r>
              <a:rPr lang="en-US" dirty="0"/>
              <a:t>(5) IBM Sim: </a:t>
            </a:r>
            <a:r>
              <a:rPr lang="en-US" dirty="0">
                <a:hlinkClick r:id="rId6"/>
              </a:rPr>
              <a:t>https://www.quantum-inspire.com/kbase/bloch-sphere/</a:t>
            </a:r>
            <a:endParaRPr lang="en-US" dirty="0"/>
          </a:p>
          <a:p>
            <a:r>
              <a:rPr lang="en-US" dirty="0"/>
              <a:t>(7)Partial tracing/mixed states/density: </a:t>
            </a:r>
            <a:r>
              <a:rPr lang="en-US" dirty="0">
                <a:hlinkClick r:id="rId9"/>
              </a:rPr>
              <a:t>https://www.ryanlarose.com/uploads/1/1/5/8/115879647/quic06-states-trace.pdf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useful videos: </a:t>
            </a:r>
          </a:p>
          <a:p>
            <a:pPr marL="342900" lvl="1" indent="0">
              <a:buNone/>
            </a:pPr>
            <a:r>
              <a:rPr lang="en-US" dirty="0">
                <a:hlinkClick r:id="rId10"/>
              </a:rPr>
              <a:t>https://www.youtube.com/watch?app=desktop&amp;v=DhLbVPn5838</a:t>
            </a:r>
            <a:endParaRPr lang="en-US" dirty="0"/>
          </a:p>
          <a:p>
            <a:pPr marL="342900" lvl="1" indent="0">
              <a:buNone/>
            </a:pPr>
            <a:r>
              <a:rPr lang="en-US" dirty="0">
                <a:hlinkClick r:id="rId11"/>
              </a:rPr>
              <a:t>https://www.youtube.com/watch?v=LR5kfhrs4Cc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2B1775-14F2-90F9-3634-A00BA356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420240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6F16F301-02C4-79EE-0069-700728FD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</p:spPr>
        <p:txBody>
          <a:bodyPr/>
          <a:lstStyle/>
          <a:p>
            <a:r>
              <a:rPr lang="en-US" dirty="0"/>
              <a:t>					Structure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DC7AFD-3094-7346-9F1C-34EA7F94AD28}"/>
              </a:ext>
            </a:extLst>
          </p:cNvPr>
          <p:cNvSpPr txBox="1">
            <a:spLocks/>
          </p:cNvSpPr>
          <p:nvPr/>
        </p:nvSpPr>
        <p:spPr>
          <a:xfrm>
            <a:off x="2199542" y="1793404"/>
            <a:ext cx="7792915" cy="4548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500" dirty="0"/>
              <a:t>Motivation</a:t>
            </a:r>
          </a:p>
          <a:p>
            <a:pPr marL="342900" lvl="1" indent="0">
              <a:buNone/>
            </a:pPr>
            <a:endParaRPr lang="en-US" sz="6500" dirty="0"/>
          </a:p>
          <a:p>
            <a:r>
              <a:rPr lang="en-US" sz="6500" dirty="0"/>
              <a:t>Background</a:t>
            </a:r>
          </a:p>
          <a:p>
            <a:pPr lvl="1"/>
            <a:r>
              <a:rPr lang="en-US" sz="6500" dirty="0"/>
              <a:t>Setup</a:t>
            </a:r>
          </a:p>
          <a:p>
            <a:pPr lvl="1"/>
            <a:r>
              <a:rPr lang="en-US" sz="6500" dirty="0"/>
              <a:t>Hamiltonians</a:t>
            </a:r>
          </a:p>
          <a:p>
            <a:pPr lvl="1"/>
            <a:r>
              <a:rPr lang="en-US" sz="6500" dirty="0"/>
              <a:t>1+1 system</a:t>
            </a:r>
          </a:p>
          <a:p>
            <a:pPr lvl="1"/>
            <a:r>
              <a:rPr lang="en-US" sz="6500" dirty="0"/>
              <a:t>Quantum Gates</a:t>
            </a:r>
          </a:p>
          <a:p>
            <a:pPr lvl="1"/>
            <a:r>
              <a:rPr lang="en-US" sz="6500" dirty="0"/>
              <a:t>Density matrices (after Rabii results)</a:t>
            </a:r>
          </a:p>
          <a:p>
            <a:pPr marL="0" indent="0">
              <a:buNone/>
            </a:pPr>
            <a:endParaRPr lang="en-US" sz="6500" dirty="0"/>
          </a:p>
          <a:p>
            <a:r>
              <a:rPr lang="en-US" sz="6500" dirty="0"/>
              <a:t>Results</a:t>
            </a:r>
          </a:p>
          <a:p>
            <a:pPr lvl="1"/>
            <a:r>
              <a:rPr lang="en-US" sz="6500" dirty="0"/>
              <a:t>Rabii Oscillations</a:t>
            </a:r>
          </a:p>
          <a:p>
            <a:pPr lvl="1"/>
            <a:r>
              <a:rPr lang="en-US" sz="6500" dirty="0"/>
              <a:t>Fidelity/Purity Curves</a:t>
            </a:r>
          </a:p>
          <a:p>
            <a:pPr marL="342900" lvl="1" indent="0">
              <a:buNone/>
            </a:pPr>
            <a:r>
              <a:rPr lang="en-US" sz="6500" dirty="0"/>
              <a:t>	 </a:t>
            </a:r>
          </a:p>
          <a:p>
            <a:r>
              <a:rPr lang="en-US" sz="6500" dirty="0"/>
              <a:t>Potential future research endeavors and improvements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47078-5C01-A1A3-C4C8-15432276020D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4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6545FC-51D0-07D4-9F5E-5AE4F89C9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8857" y="1760673"/>
                <a:ext cx="6521410" cy="4724794"/>
              </a:xfrm>
            </p:spPr>
            <p:txBody>
              <a:bodyPr>
                <a:normAutofit fontScale="25000" lnSpcReduction="2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96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96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96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sz="96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9600" dirty="0"/>
              </a:p>
              <a:p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|=⟨0|</m:t>
                    </m:r>
                    <m:sSup>
                      <m:sSup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600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96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9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9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9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96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</m:e>
                    </m:d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9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⟩"/>
                            <m:ctrlPr>
                              <a:rPr lang="en-US" sz="9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9600" dirty="0"/>
              </a:p>
              <a:p>
                <a:endParaRPr lang="en-US" sz="4800" dirty="0"/>
              </a:p>
              <a:p>
                <a:endParaRPr lang="en-US" sz="4800" dirty="0"/>
              </a:p>
              <a:p>
                <a:endParaRPr lang="en-US" sz="7200" dirty="0"/>
              </a:p>
              <a:p>
                <a:r>
                  <a:rPr lang="en-US" sz="8000" dirty="0"/>
                  <a:t>Hamiltonians:</a:t>
                </a:r>
              </a:p>
              <a:p>
                <a:pPr lvl="1"/>
                <a:r>
                  <a:rPr lang="en-US" sz="7200" dirty="0"/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7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7200" dirty="0"/>
                  <a:t> that describes the quantum system</a:t>
                </a:r>
              </a:p>
              <a:p>
                <a:pPr lvl="1"/>
                <a:r>
                  <a:rPr lang="en-US" sz="7200" dirty="0"/>
                  <a:t>Generator of Unitary time evolution </a:t>
                </a:r>
              </a:p>
              <a:p>
                <a:pPr lvl="1"/>
                <a:endParaRPr lang="en-US" sz="72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p>
                                <m:sSup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sSup>
                                    <m:sSupPr>
                                      <m:ctrlP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72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7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sz="7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7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72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/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  <m:sup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acc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7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7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7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C6545FC-51D0-07D4-9F5E-5AE4F89C9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8857" y="1760673"/>
                <a:ext cx="6521410" cy="4724794"/>
              </a:xfrm>
              <a:blipFill>
                <a:blip r:embed="rId2"/>
                <a:stretch>
                  <a:fillRect l="-1215" r="-2430" b="-1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2B55AB1-A3CA-9D78-13D5-3F6C8E36C26F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ctr"/>
            <a:r>
              <a:rPr lang="en-US" dirty="0"/>
              <a:t>Background	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06603A-377B-F918-3177-00E4A572EB01}"/>
              </a:ext>
            </a:extLst>
          </p:cNvPr>
          <p:cNvGrpSpPr/>
          <p:nvPr/>
        </p:nvGrpSpPr>
        <p:grpSpPr>
          <a:xfrm>
            <a:off x="509675" y="1533525"/>
            <a:ext cx="4219049" cy="5122815"/>
            <a:chOff x="0" y="0"/>
            <a:chExt cx="5743575" cy="58438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BB965E-832A-2946-2E64-462A9BAA857B}"/>
                </a:ext>
              </a:extLst>
            </p:cNvPr>
            <p:cNvGrpSpPr/>
            <p:nvPr/>
          </p:nvGrpSpPr>
          <p:grpSpPr>
            <a:xfrm>
              <a:off x="1714500" y="0"/>
              <a:ext cx="2181225" cy="1371600"/>
              <a:chOff x="0" y="0"/>
              <a:chExt cx="2181225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1FE2B8-E062-6E29-91BF-54BAEB6F3709}"/>
                  </a:ext>
                </a:extLst>
              </p:cNvPr>
              <p:cNvSpPr/>
              <p:nvPr/>
            </p:nvSpPr>
            <p:spPr>
              <a:xfrm>
                <a:off x="0" y="0"/>
                <a:ext cx="2181225" cy="1371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DAAB65-508A-3138-235D-6D565B04A890}"/>
                  </a:ext>
                </a:extLst>
              </p:cNvPr>
              <p:cNvCxnSpPr/>
              <p:nvPr/>
            </p:nvCxnSpPr>
            <p:spPr>
              <a:xfrm>
                <a:off x="533400" y="5238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87295E6-2E22-29F0-FC8B-4734EFCD7836}"/>
                  </a:ext>
                </a:extLst>
              </p:cNvPr>
              <p:cNvCxnSpPr/>
              <p:nvPr/>
            </p:nvCxnSpPr>
            <p:spPr>
              <a:xfrm>
                <a:off x="523875" y="8667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2">
                    <a:extLst>
                      <a:ext uri="{FF2B5EF4-FFF2-40B4-BE49-F238E27FC236}">
                        <a16:creationId xmlns:a16="http://schemas.microsoft.com/office/drawing/2014/main" id="{700EBC24-6BC4-846B-A602-4F0D706BDF7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⟩</m:t>
                          </m:r>
                        </m:oMath>
                      </m:oMathPara>
                    </a14:m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 Box 2">
                    <a:extLst>
                      <a:ext uri="{FF2B5EF4-FFF2-40B4-BE49-F238E27FC236}">
                        <a16:creationId xmlns:a16="http://schemas.microsoft.com/office/drawing/2014/main" id="{700EBC24-6BC4-846B-A602-4F0D706BD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14286" b="-823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64BDE4-85D3-6F5D-ED3E-55A7B0A2321B}"/>
                </a:ext>
              </a:extLst>
            </p:cNvPr>
            <p:cNvGrpSpPr/>
            <p:nvPr/>
          </p:nvGrpSpPr>
          <p:grpSpPr>
            <a:xfrm>
              <a:off x="0" y="2200275"/>
              <a:ext cx="2181225" cy="1371600"/>
              <a:chOff x="0" y="0"/>
              <a:chExt cx="2181225" cy="13716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FC2227B-27DB-999C-8C37-1C9AB005CA65}"/>
                  </a:ext>
                </a:extLst>
              </p:cNvPr>
              <p:cNvSpPr/>
              <p:nvPr/>
            </p:nvSpPr>
            <p:spPr>
              <a:xfrm>
                <a:off x="0" y="0"/>
                <a:ext cx="2181225" cy="1371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DFFEB0A-9894-EF8C-9643-5D844E52D4BC}"/>
                  </a:ext>
                </a:extLst>
              </p:cNvPr>
              <p:cNvCxnSpPr/>
              <p:nvPr/>
            </p:nvCxnSpPr>
            <p:spPr>
              <a:xfrm>
                <a:off x="533400" y="5238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4887C3-5750-76EA-1B55-3386EF274058}"/>
                  </a:ext>
                </a:extLst>
              </p:cNvPr>
              <p:cNvCxnSpPr/>
              <p:nvPr/>
            </p:nvCxnSpPr>
            <p:spPr>
              <a:xfrm>
                <a:off x="523875" y="8667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 Box 2">
                    <a:extLst>
                      <a:ext uri="{FF2B5EF4-FFF2-40B4-BE49-F238E27FC236}">
                        <a16:creationId xmlns:a16="http://schemas.microsoft.com/office/drawing/2014/main" id="{36125484-6647-E8D3-0D80-B092642E6F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⟩</m:t>
                          </m:r>
                        </m:oMath>
                      </m:oMathPara>
                    </a14:m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 Box 2">
                    <a:extLst>
                      <a:ext uri="{FF2B5EF4-FFF2-40B4-BE49-F238E27FC236}">
                        <a16:creationId xmlns:a16="http://schemas.microsoft.com/office/drawing/2014/main" id="{36125484-6647-E8D3-0D80-B092642E6F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4286" b="-7059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70680BD-4D27-C228-0166-27930BE0D1A5}"/>
                </a:ext>
              </a:extLst>
            </p:cNvPr>
            <p:cNvGrpSpPr/>
            <p:nvPr/>
          </p:nvGrpSpPr>
          <p:grpSpPr>
            <a:xfrm>
              <a:off x="3562350" y="2143125"/>
              <a:ext cx="2181225" cy="1371600"/>
              <a:chOff x="0" y="0"/>
              <a:chExt cx="2181225" cy="137160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8C9E1CD-864B-4313-1AF3-F19A886F36F2}"/>
                  </a:ext>
                </a:extLst>
              </p:cNvPr>
              <p:cNvSpPr/>
              <p:nvPr/>
            </p:nvSpPr>
            <p:spPr>
              <a:xfrm>
                <a:off x="0" y="0"/>
                <a:ext cx="2181225" cy="1371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24DDC4F-05F7-5C8F-9C1C-C18E7F211305}"/>
                  </a:ext>
                </a:extLst>
              </p:cNvPr>
              <p:cNvCxnSpPr/>
              <p:nvPr/>
            </p:nvCxnSpPr>
            <p:spPr>
              <a:xfrm>
                <a:off x="533400" y="5238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192ED39-19DD-551A-C724-1D3EEDCB747C}"/>
                  </a:ext>
                </a:extLst>
              </p:cNvPr>
              <p:cNvCxnSpPr/>
              <p:nvPr/>
            </p:nvCxnSpPr>
            <p:spPr>
              <a:xfrm>
                <a:off x="523875" y="866775"/>
                <a:ext cx="11049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 Box 2">
                    <a:extLst>
                      <a:ext uri="{FF2B5EF4-FFF2-40B4-BE49-F238E27FC236}">
                        <a16:creationId xmlns:a16="http://schemas.microsoft.com/office/drawing/2014/main" id="{222B52FE-2014-AC49-9480-C157016DED2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</m:d>
                        </m:oMath>
                      </m:oMathPara>
                    </a14:m>
                    <a:endParaRPr lang="en-US" sz="1100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⟩</m:t>
                          </m:r>
                        </m:oMath>
                      </m:oMathPara>
                    </a14:m>
                    <a:endParaRPr lang="en-US" sz="1100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a:t> </a:t>
                    </a:r>
                    <a:endParaRPr lang="en-US" sz="1100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 Box 2">
                    <a:extLst>
                      <a:ext uri="{FF2B5EF4-FFF2-40B4-BE49-F238E27FC236}">
                        <a16:creationId xmlns:a16="http://schemas.microsoft.com/office/drawing/2014/main" id="{222B52FE-2014-AC49-9480-C157016DED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57350" y="409575"/>
                    <a:ext cx="339725" cy="5905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2000" b="-7059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2">
                  <a:extLst>
                    <a:ext uri="{FF2B5EF4-FFF2-40B4-BE49-F238E27FC236}">
                      <a16:creationId xmlns:a16="http://schemas.microsoft.com/office/drawing/2014/main" id="{2CC2F740-A448-811C-7083-8C4386B2F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35482" y="3353547"/>
                  <a:ext cx="3648832" cy="2490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4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=</m:t>
                        </m:r>
                        <m:d>
                          <m:dPr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US" sz="1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4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: |1⟩</m:t>
                        </m:r>
                      </m:oMath>
                    </m:oMathPara>
                  </a14:m>
                  <a:endParaRPr lang="en-US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400" kern="1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14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  <m:r>
                          <a:rPr lang="en-US" sz="1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 kern="1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: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⟩</m:t>
                        </m:r>
                      </m:oMath>
                    </m:oMathPara>
                  </a14:m>
                  <a:endParaRPr lang="en-US" sz="1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kern="1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Arial" panose="020B0604020202020204" pitchFamily="34" charset="0"/>
                    </a:rPr>
                    <a:t> </a:t>
                  </a:r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 Box 2">
                  <a:extLst>
                    <a:ext uri="{FF2B5EF4-FFF2-40B4-BE49-F238E27FC236}">
                      <a16:creationId xmlns:a16="http://schemas.microsoft.com/office/drawing/2014/main" id="{2CC2F740-A448-811C-7083-8C4386B2F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35482" y="3353547"/>
                  <a:ext cx="3648832" cy="24902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FD1A4F-13F2-6301-731A-7923FFB38EAB}"/>
              </a:ext>
            </a:extLst>
          </p:cNvPr>
          <p:cNvCxnSpPr/>
          <p:nvPr/>
        </p:nvCxnSpPr>
        <p:spPr>
          <a:xfrm flipH="1">
            <a:off x="1539773" y="2735902"/>
            <a:ext cx="465635" cy="67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36CABA-21FC-87DD-E976-9ECBC26AD3B0}"/>
              </a:ext>
            </a:extLst>
          </p:cNvPr>
          <p:cNvCxnSpPr>
            <a:cxnSpLocks/>
          </p:cNvCxnSpPr>
          <p:nvPr/>
        </p:nvCxnSpPr>
        <p:spPr>
          <a:xfrm>
            <a:off x="2986174" y="2748318"/>
            <a:ext cx="379451" cy="62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3C8BE2D2-06F3-A935-11CF-CFA2C3B7AAB0}"/>
              </a:ext>
            </a:extLst>
          </p:cNvPr>
          <p:cNvSpPr/>
          <p:nvPr/>
        </p:nvSpPr>
        <p:spPr>
          <a:xfrm>
            <a:off x="1156428" y="3773880"/>
            <a:ext cx="326484" cy="31321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D89A567C-1617-8549-5636-469971F570E2}"/>
              </a:ext>
            </a:extLst>
          </p:cNvPr>
          <p:cNvSpPr/>
          <p:nvPr/>
        </p:nvSpPr>
        <p:spPr>
          <a:xfrm>
            <a:off x="3746598" y="4021036"/>
            <a:ext cx="359132" cy="31321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2C661-0909-9F23-060F-8CEF80159083}"/>
              </a:ext>
            </a:extLst>
          </p:cNvPr>
          <p:cNvSpPr txBox="1"/>
          <p:nvPr/>
        </p:nvSpPr>
        <p:spPr>
          <a:xfrm>
            <a:off x="838201" y="6105526"/>
            <a:ext cx="386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picture of a representation of a 2 level system</a:t>
            </a:r>
          </a:p>
        </p:txBody>
      </p:sp>
    </p:spTree>
    <p:extLst>
      <p:ext uri="{BB962C8B-B14F-4D97-AF65-F5344CB8AC3E}">
        <p14:creationId xmlns:p14="http://schemas.microsoft.com/office/powerpoint/2010/main" val="9639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C6D2790-F5FA-3185-A3E0-4EA30555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9096375" cy="1439863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ctr"/>
            <a:r>
              <a:rPr lang="en-US" dirty="0"/>
              <a:t>Reservoir Computing	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B8D9D28-F4A1-DDF7-EC5E-7F4E1DD9E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765" y="1934046"/>
            <a:ext cx="7696110" cy="35052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46BA4-5CBE-75D6-CD5D-9F085BCAD37C}"/>
              </a:ext>
            </a:extLst>
          </p:cNvPr>
          <p:cNvSpPr txBox="1"/>
          <p:nvPr/>
        </p:nvSpPr>
        <p:spPr>
          <a:xfrm>
            <a:off x="4961572" y="5720790"/>
            <a:ext cx="537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Daniel Brunner et al. (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21F0434-DE58-6097-C370-4D1B7CABC471}"/>
              </a:ext>
            </a:extLst>
          </p:cNvPr>
          <p:cNvSpPr txBox="1">
            <a:spLocks/>
          </p:cNvSpPr>
          <p:nvPr/>
        </p:nvSpPr>
        <p:spPr>
          <a:xfrm>
            <a:off x="238125" y="1652588"/>
            <a:ext cx="4038600" cy="4810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Key idea of RC =&gt; use fixed, randomly generated nodes/bits in reservoir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=&gt; less computational cost, time and complexity</a:t>
            </a:r>
          </a:p>
          <a:p>
            <a:endParaRPr lang="en-GB" sz="2200" dirty="0"/>
          </a:p>
          <a:p>
            <a:r>
              <a:rPr lang="en-US" sz="2200" dirty="0"/>
              <a:t>Maps input signals to higher dimensional computational basis through reservoir </a:t>
            </a:r>
          </a:p>
          <a:p>
            <a:endParaRPr lang="en-GB" sz="2200" dirty="0"/>
          </a:p>
          <a:p>
            <a:r>
              <a:rPr lang="en-US" sz="2200" dirty="0"/>
              <a:t>Exhibits temporal dynamic behavior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8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94A64D1-1AB3-4F2D-C5CE-8BCAB4FF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9096375" cy="1439863"/>
          </a:xfrm>
        </p:spPr>
        <p:txBody>
          <a:bodyPr/>
          <a:lstStyle/>
          <a:p>
            <a:pPr algn="ctr"/>
            <a:r>
              <a:rPr lang="en-US" dirty="0"/>
              <a:t>Quantum Reservoir Computing (QRC)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2D41-EFDC-2D27-E69A-6BAAF86D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84" y="1870522"/>
            <a:ext cx="6625382" cy="1919228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9E0FA54-EEBD-1D95-7F66-ED82F5722158}"/>
              </a:ext>
            </a:extLst>
          </p:cNvPr>
          <p:cNvCxnSpPr/>
          <p:nvPr/>
        </p:nvCxnSpPr>
        <p:spPr>
          <a:xfrm flipV="1">
            <a:off x="5066608" y="2612402"/>
            <a:ext cx="554043" cy="7677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6DC9A8-18F1-8DA8-CDFB-BF2073EE327D}"/>
              </a:ext>
            </a:extLst>
          </p:cNvPr>
          <p:cNvSpPr txBox="1"/>
          <p:nvPr/>
        </p:nvSpPr>
        <p:spPr>
          <a:xfrm>
            <a:off x="9276362" y="3466584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Yudai Suzuki et al. (</a:t>
            </a:r>
            <a:r>
              <a:rPr lang="en-US" dirty="0">
                <a:hlinkClick r:id="rId4"/>
              </a:rPr>
              <a:t>2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2D23B1-2FC4-FA6E-7510-786203B24D67}"/>
              </a:ext>
            </a:extLst>
          </p:cNvPr>
          <p:cNvSpPr txBox="1"/>
          <p:nvPr/>
        </p:nvSpPr>
        <p:spPr>
          <a:xfrm>
            <a:off x="0" y="4052779"/>
            <a:ext cx="2355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Daniel Brunner et al. (</a:t>
            </a:r>
            <a:r>
              <a:rPr lang="en-US" dirty="0">
                <a:hlinkClick r:id="rId5"/>
              </a:rPr>
              <a:t>1</a:t>
            </a:r>
            <a:r>
              <a:rPr lang="en-US" dirty="0"/>
              <a:t>)</a:t>
            </a:r>
          </a:p>
        </p:txBody>
      </p:sp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E826BE8-8E52-126B-0F9A-6EE8F2C0F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100" y="3447769"/>
            <a:ext cx="4851400" cy="3317826"/>
          </a:xfrm>
          <a:prstGeom prst="rect">
            <a:avLst/>
          </a:prstGeom>
          <a:noFill/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5946444-1ECB-0B1E-6847-AEDED6016C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53" y="1579253"/>
            <a:ext cx="4873822" cy="22198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DEFEB70-F0E4-1104-05D6-5F7DFFD813A8}"/>
              </a:ext>
            </a:extLst>
          </p:cNvPr>
          <p:cNvGrpSpPr/>
          <p:nvPr/>
        </p:nvGrpSpPr>
        <p:grpSpPr>
          <a:xfrm>
            <a:off x="2485244" y="4181138"/>
            <a:ext cx="1032120" cy="972720"/>
            <a:chOff x="2485244" y="4181138"/>
            <a:chExt cx="1032120" cy="9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EEEB5B-F3FB-D9A6-1C8E-947C48A4EF08}"/>
                    </a:ext>
                  </a:extLst>
                </p14:cNvPr>
                <p14:cNvContentPartPr/>
                <p14:nvPr/>
              </p14:nvContentPartPr>
              <p14:xfrm>
                <a:off x="2485244" y="4181138"/>
                <a:ext cx="930240" cy="765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EEEB5B-F3FB-D9A6-1C8E-947C48A4EF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76604" y="4172138"/>
                  <a:ext cx="9478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6577A8-8101-8853-33A2-62003D5BCB60}"/>
                    </a:ext>
                  </a:extLst>
                </p14:cNvPr>
                <p14:cNvContentPartPr/>
                <p14:nvPr/>
              </p14:nvContentPartPr>
              <p14:xfrm>
                <a:off x="3391004" y="4796018"/>
                <a:ext cx="126360" cy="35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6577A8-8101-8853-33A2-62003D5BC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82364" y="4787378"/>
                  <a:ext cx="1440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E9CB8-A68A-ADA2-C2EC-CB988F54558B}"/>
              </a:ext>
            </a:extLst>
          </p:cNvPr>
          <p:cNvGrpSpPr/>
          <p:nvPr/>
        </p:nvGrpSpPr>
        <p:grpSpPr>
          <a:xfrm>
            <a:off x="7918364" y="3757058"/>
            <a:ext cx="1026360" cy="1463760"/>
            <a:chOff x="7918364" y="3757058"/>
            <a:chExt cx="1026360" cy="146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2268F8-93A1-4813-9B64-A8C6E923FA5D}"/>
                    </a:ext>
                  </a:extLst>
                </p14:cNvPr>
                <p14:cNvContentPartPr/>
                <p14:nvPr/>
              </p14:nvContentPartPr>
              <p14:xfrm>
                <a:off x="8059124" y="3757058"/>
                <a:ext cx="885600" cy="1317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2268F8-93A1-4813-9B64-A8C6E923FA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50484" y="3748418"/>
                  <a:ext cx="903240" cy="13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356E00-D40F-2CB2-DFB6-6836C57E9D6D}"/>
                    </a:ext>
                  </a:extLst>
                </p14:cNvPr>
                <p14:cNvContentPartPr/>
                <p14:nvPr/>
              </p14:nvContentPartPr>
              <p14:xfrm>
                <a:off x="7918364" y="4937498"/>
                <a:ext cx="268560" cy="28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356E00-D40F-2CB2-DFB6-6836C57E9D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09364" y="4928858"/>
                  <a:ext cx="286200" cy="300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C6749A8-E4A3-DD21-8F80-8AEB93EC7166}"/>
              </a:ext>
            </a:extLst>
          </p:cNvPr>
          <p:cNvSpPr txBox="1"/>
          <p:nvPr/>
        </p:nvSpPr>
        <p:spPr>
          <a:xfrm>
            <a:off x="7375691" y="5760381"/>
            <a:ext cx="276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excerpt from paper by Dr. Ghosh (</a:t>
            </a:r>
            <a:r>
              <a:rPr lang="en-US" dirty="0">
                <a:hlinkClick r:id="rId16"/>
              </a:rPr>
              <a:t>3</a:t>
            </a:r>
            <a:r>
              <a:rPr lang="en-US" dirty="0"/>
              <a:t>) (research paper)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0A56A0-839C-9F09-2E74-6417E2657E1B}"/>
              </a:ext>
            </a:extLst>
          </p:cNvPr>
          <p:cNvSpPr txBox="1"/>
          <p:nvPr/>
        </p:nvSpPr>
        <p:spPr>
          <a:xfrm>
            <a:off x="6812570" y="3663691"/>
            <a:ext cx="209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Reservoir Qubits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2D4A3-5FFA-6260-F53E-768F638F2FA3}"/>
              </a:ext>
            </a:extLst>
          </p:cNvPr>
          <p:cNvSpPr txBox="1"/>
          <p:nvPr/>
        </p:nvSpPr>
        <p:spPr>
          <a:xfrm>
            <a:off x="2355238" y="5913408"/>
            <a:ext cx="209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Qubits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6533671-27CC-FAD9-75C7-03F414458ABC}"/>
              </a:ext>
            </a:extLst>
          </p:cNvPr>
          <p:cNvSpPr/>
          <p:nvPr/>
        </p:nvSpPr>
        <p:spPr>
          <a:xfrm rot="7646895">
            <a:off x="7278056" y="4101234"/>
            <a:ext cx="527273" cy="159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B24D016-84CA-2D44-0E67-408320CBA2EE}"/>
              </a:ext>
            </a:extLst>
          </p:cNvPr>
          <p:cNvSpPr/>
          <p:nvPr/>
        </p:nvSpPr>
        <p:spPr>
          <a:xfrm rot="20713929">
            <a:off x="3873140" y="6438299"/>
            <a:ext cx="527273" cy="159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0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5707D4-C3F5-3982-8B2A-784DD275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QRC 1+1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E5DDD6-4AFA-08E1-F084-6F3BF1621154}"/>
              </a:ext>
            </a:extLst>
          </p:cNvPr>
          <p:cNvGrpSpPr/>
          <p:nvPr/>
        </p:nvGrpSpPr>
        <p:grpSpPr>
          <a:xfrm>
            <a:off x="7476774" y="1811472"/>
            <a:ext cx="2457450" cy="5553075"/>
            <a:chOff x="0" y="0"/>
            <a:chExt cx="2457450" cy="55530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D86A781-01A5-811C-D384-EA645DEFAE15}"/>
                </a:ext>
              </a:extLst>
            </p:cNvPr>
            <p:cNvGrpSpPr/>
            <p:nvPr/>
          </p:nvGrpSpPr>
          <p:grpSpPr>
            <a:xfrm>
              <a:off x="0" y="0"/>
              <a:ext cx="2457450" cy="5553075"/>
              <a:chOff x="0" y="0"/>
              <a:chExt cx="2457450" cy="5553075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8C3498BE-85D8-A2A0-C9E8-F1F3E2C4EE33}"/>
                  </a:ext>
                </a:extLst>
              </p:cNvPr>
              <p:cNvSpPr/>
              <p:nvPr/>
            </p:nvSpPr>
            <p:spPr>
              <a:xfrm>
                <a:off x="295275" y="5343525"/>
                <a:ext cx="238125" cy="209550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892EBA3-C4A8-4086-A470-FDE39AB2DC93}"/>
                  </a:ext>
                </a:extLst>
              </p:cNvPr>
              <p:cNvGrpSpPr/>
              <p:nvPr/>
            </p:nvGrpSpPr>
            <p:grpSpPr>
              <a:xfrm>
                <a:off x="200025" y="1676400"/>
                <a:ext cx="2209800" cy="3286125"/>
                <a:chOff x="0" y="0"/>
                <a:chExt cx="2209800" cy="328612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C025761-4705-DC31-5E24-0C798BFDC90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2209800" cy="3286125"/>
                  <a:chOff x="0" y="0"/>
                  <a:chExt cx="2209800" cy="3286125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40DB0F4-3F8F-7215-A42C-9D0F080B983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2209800" cy="3286125"/>
                    <a:chOff x="0" y="0"/>
                    <a:chExt cx="2209800" cy="3286125"/>
                  </a:xfrm>
                </p:grpSpPr>
                <p:grpSp>
                  <p:nvGrpSpPr>
                    <p:cNvPr id="17" name="Group 16">
                      <a:extLst>
                        <a:ext uri="{FF2B5EF4-FFF2-40B4-BE49-F238E27FC236}">
                          <a16:creationId xmlns:a16="http://schemas.microsoft.com/office/drawing/2014/main" id="{4F752163-366A-7EE7-5E75-1AC71F6FCE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2181225" cy="1371600"/>
                      <a:chOff x="0" y="0"/>
                      <a:chExt cx="2181225" cy="1371600"/>
                    </a:xfrm>
                  </p:grpSpPr>
                  <p:sp>
                    <p:nvSpPr>
                      <p:cNvPr id="23" name="Oval 22">
                        <a:extLst>
                          <a:ext uri="{FF2B5EF4-FFF2-40B4-BE49-F238E27FC236}">
                            <a16:creationId xmlns:a16="http://schemas.microsoft.com/office/drawing/2014/main" id="{E824C403-EFC3-104C-69E1-A67A79E644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2181225" cy="13716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24" name="Straight Connector 23">
                        <a:extLst>
                          <a:ext uri="{FF2B5EF4-FFF2-40B4-BE49-F238E27FC236}">
                            <a16:creationId xmlns:a16="http://schemas.microsoft.com/office/drawing/2014/main" id="{C9B0F069-36D3-E0D0-66F9-801591C3147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33400" y="676275"/>
                        <a:ext cx="11049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Straight Connector 24">
                        <a:extLst>
                          <a:ext uri="{FF2B5EF4-FFF2-40B4-BE49-F238E27FC236}">
                            <a16:creationId xmlns:a16="http://schemas.microsoft.com/office/drawing/2014/main" id="{CA22003C-001C-E466-396F-574B2A4349F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23875" y="866775"/>
                        <a:ext cx="11049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6" name="Text Box 2">
                            <a:extLst>
                              <a:ext uri="{FF2B5EF4-FFF2-40B4-BE49-F238E27FC236}">
                                <a16:creationId xmlns:a16="http://schemas.microsoft.com/office/drawing/2014/main" id="{7AD3BB9D-55C9-20BE-2285-478B710064FD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71476" y="209550"/>
                            <a:ext cx="1447800" cy="285750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 xmlns:m="http://schemas.openxmlformats.org/officeDocument/2006/math">
                                <m:r>
                                  <a:rPr lang="en-US" sz="110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𝑂𝑛𝑒</m:t>
                                </m:r>
                                <m:r>
                                  <a:rPr lang="en-US" sz="110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10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𝑅𝑒𝑠𝑒𝑟𝑣𝑜𝑖𝑟</m:t>
                                </m:r>
                                <m:r>
                                  <a:rPr lang="en-US" sz="110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sz="110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𝑄𝑢𝑏𝑖𝑡</m:t>
                                </m:r>
                              </m:oMath>
                            </a14:m>
                            <a:r>
                              <a:rPr lang="en-US" sz="1100" kern="100" dirty="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                                                                                                                         </a:t>
                            </a:r>
                          </a:p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endParaRPr lang="en-US" sz="1100" kern="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6" name="Text Box 2">
                            <a:extLst>
                              <a:ext uri="{FF2B5EF4-FFF2-40B4-BE49-F238E27FC236}">
                                <a16:creationId xmlns:a16="http://schemas.microsoft.com/office/drawing/2014/main" id="{7AD3BB9D-55C9-20BE-2285-478B710064FD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371476" y="209550"/>
                            <a:ext cx="1447800" cy="285750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7618850-2FFF-E278-B0D4-7150D36F9B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75" y="1914525"/>
                      <a:ext cx="2181225" cy="1371600"/>
                      <a:chOff x="0" y="0"/>
                      <a:chExt cx="2181225" cy="1371600"/>
                    </a:xfrm>
                  </p:grpSpPr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CB8C143E-2A30-7744-8E6B-1B0C2AD97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0" y="0"/>
                        <a:ext cx="2181225" cy="13716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20" name="Straight Connector 19">
                        <a:extLst>
                          <a:ext uri="{FF2B5EF4-FFF2-40B4-BE49-F238E27FC236}">
                            <a16:creationId xmlns:a16="http://schemas.microsoft.com/office/drawing/2014/main" id="{26ECE79E-0161-869A-B21C-189D3561E17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33400" y="657225"/>
                        <a:ext cx="11049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Straight Connector 20">
                        <a:extLst>
                          <a:ext uri="{FF2B5EF4-FFF2-40B4-BE49-F238E27FC236}">
                            <a16:creationId xmlns:a16="http://schemas.microsoft.com/office/drawing/2014/main" id="{CD33615D-504D-E47F-D40D-C0C9BC77209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23875" y="866775"/>
                        <a:ext cx="1104900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2" name="Text Box 2">
                            <a:extLst>
                              <a:ext uri="{FF2B5EF4-FFF2-40B4-BE49-F238E27FC236}">
                                <a16:creationId xmlns:a16="http://schemas.microsoft.com/office/drawing/2014/main" id="{08785267-2166-6B19-D4CF-319849038481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657351" y="533399"/>
                            <a:ext cx="323850" cy="561976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d>
                                    <m:dPr>
                                      <m:begChr m:val="|"/>
                                      <m:endChr m:val="⟩"/>
                                      <m:ctrlPr>
                                        <a:rPr lang="en-US" sz="11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e>
                                  </m:d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a:t> </a:t>
                            </a:r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2" name="Text Box 2">
                            <a:extLst>
                              <a:ext uri="{FF2B5EF4-FFF2-40B4-BE49-F238E27FC236}">
                                <a16:creationId xmlns:a16="http://schemas.microsoft.com/office/drawing/2014/main" id="{08785267-2166-6B19-D4CF-31984903848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657351" y="533399"/>
                            <a:ext cx="323850" cy="561976"/>
                          </a:xfrm>
                          <a:prstGeom prst="rect">
                            <a:avLst/>
                          </a:prstGeom>
                          <a:blipFill>
                            <a:blip r:embed="rId3"/>
                            <a:stretch>
                              <a:fillRect r="-5660"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 Box 2">
                        <a:extLst>
                          <a:ext uri="{FF2B5EF4-FFF2-40B4-BE49-F238E27FC236}">
                            <a16:creationId xmlns:a16="http://schemas.microsoft.com/office/drawing/2014/main" id="{5FE422CD-F3C5-BA3F-B56A-A3308B22774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685925" y="514350"/>
                        <a:ext cx="323850" cy="56197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⟩</m:t>
                              </m:r>
                            </m:oMath>
                          </m:oMathPara>
                        </a14:m>
                        <a:endPara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</a:pPr>
                        <a:r>
                          <a:rPr lang="en-US" sz="1100" kern="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a:t> </a:t>
                        </a:r>
                        <a:endPara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Text Box 2">
                        <a:extLst>
                          <a:ext uri="{FF2B5EF4-FFF2-40B4-BE49-F238E27FC236}">
                            <a16:creationId xmlns:a16="http://schemas.microsoft.com/office/drawing/2014/main" id="{5FE422CD-F3C5-BA3F-B56A-A3308B22774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1685925" y="514350"/>
                        <a:ext cx="323850" cy="56197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5660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 Box 2">
                      <a:extLst>
                        <a:ext uri="{FF2B5EF4-FFF2-40B4-BE49-F238E27FC236}">
                          <a16:creationId xmlns:a16="http://schemas.microsoft.com/office/drawing/2014/main" id="{0910EB55-72D7-B142-26B4-BBD39A85384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66700" y="2181225"/>
                      <a:ext cx="1704975" cy="276225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𝑂𝑛𝑒</m:t>
                            </m:r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𝐶𝑜𝑚𝑝𝑢𝑡𝑎𝑡𝑖𝑜𝑛𝑎𝑙</m:t>
                            </m:r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𝑄𝑢𝑏𝑖𝑡</m:t>
                            </m:r>
                          </m:oMath>
                        </m:oMathPara>
                      </a14:m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 Box 2">
                      <a:extLst>
                        <a:ext uri="{FF2B5EF4-FFF2-40B4-BE49-F238E27FC236}">
                          <a16:creationId xmlns:a16="http://schemas.microsoft.com/office/drawing/2014/main" id="{0910EB55-72D7-B142-26B4-BBD39A8538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66700" y="2181225"/>
                      <a:ext cx="1704975" cy="27622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3214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A2EFB1-356A-5286-8F2E-CFCD0D1CB394}"/>
                  </a:ext>
                </a:extLst>
              </p:cNvPr>
              <p:cNvSpPr/>
              <p:nvPr/>
            </p:nvSpPr>
            <p:spPr>
              <a:xfrm>
                <a:off x="0" y="0"/>
                <a:ext cx="2457450" cy="1276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Text Box 2">
                <a:extLst>
                  <a:ext uri="{FF2B5EF4-FFF2-40B4-BE49-F238E27FC236}">
                    <a16:creationId xmlns:a16="http://schemas.microsoft.com/office/drawing/2014/main" id="{C4B7853B-9357-A9B7-8E03-C5CD6FDD9E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825" y="257175"/>
                <a:ext cx="2269490" cy="3860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Input Layer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3544836D-9CFE-2E5B-8395-8D3BD9EBA34E}"/>
                </a:ext>
              </a:extLst>
            </p:cNvPr>
            <p:cNvSpPr/>
            <p:nvPr/>
          </p:nvSpPr>
          <p:spPr>
            <a:xfrm>
              <a:off x="942975" y="1019175"/>
              <a:ext cx="790575" cy="6191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90D5C20-394B-F5B9-EEB9-3BD77E7FC780}"/>
                </a:ext>
              </a:extLst>
            </p:cNvPr>
            <p:cNvSpPr/>
            <p:nvPr/>
          </p:nvSpPr>
          <p:spPr>
            <a:xfrm>
              <a:off x="923925" y="2971800"/>
              <a:ext cx="790575" cy="6191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A177D6-EA1E-CE14-C49C-F852B9A35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54657"/>
            <a:ext cx="6625382" cy="191922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4F12A23-B8FE-C944-7DEE-03FF6BD2D9D2}"/>
              </a:ext>
            </a:extLst>
          </p:cNvPr>
          <p:cNvGrpSpPr/>
          <p:nvPr/>
        </p:nvGrpSpPr>
        <p:grpSpPr>
          <a:xfrm>
            <a:off x="9519968" y="4736439"/>
            <a:ext cx="313560" cy="627480"/>
            <a:chOff x="9001987" y="4732107"/>
            <a:chExt cx="313560" cy="62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E414BB-AC0F-00A7-E377-5DC8AA60951F}"/>
                    </a:ext>
                  </a:extLst>
                </p14:cNvPr>
                <p14:cNvContentPartPr/>
                <p14:nvPr/>
              </p14:nvContentPartPr>
              <p14:xfrm>
                <a:off x="9039787" y="4732107"/>
                <a:ext cx="275760" cy="54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E414BB-AC0F-00A7-E377-5DC8AA6095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30787" y="4723467"/>
                  <a:ext cx="29340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7FA325C-54EA-B2E8-F28E-B091FB0E3E74}"/>
                    </a:ext>
                  </a:extLst>
                </p14:cNvPr>
                <p14:cNvContentPartPr/>
                <p14:nvPr/>
              </p14:nvContentPartPr>
              <p14:xfrm>
                <a:off x="9001987" y="5172747"/>
                <a:ext cx="166320" cy="186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7FA325C-54EA-B2E8-F28E-B091FB0E3E7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92987" y="5164107"/>
                  <a:ext cx="183960" cy="204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E206FB9-8336-B4B1-3D60-EAC44B39316C}"/>
              </a:ext>
            </a:extLst>
          </p:cNvPr>
          <p:cNvSpPr txBox="1"/>
          <p:nvPr/>
        </p:nvSpPr>
        <p:spPr>
          <a:xfrm>
            <a:off x="9842460" y="4785970"/>
            <a:ext cx="189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92876C-0358-D4D8-7931-FD3399502625}"/>
              </a:ext>
            </a:extLst>
          </p:cNvPr>
          <p:cNvSpPr/>
          <p:nvPr/>
        </p:nvSpPr>
        <p:spPr>
          <a:xfrm>
            <a:off x="6550429" y="3782291"/>
            <a:ext cx="565804" cy="522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58F1F6-7F95-B7D7-F5A5-99074670B1A3}"/>
              </a:ext>
            </a:extLst>
          </p:cNvPr>
          <p:cNvSpPr txBox="1"/>
          <p:nvPr/>
        </p:nvSpPr>
        <p:spPr>
          <a:xfrm>
            <a:off x="1217554" y="4866035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Yudai Suzuki et al. (</a:t>
            </a:r>
            <a:r>
              <a:rPr lang="en-US" dirty="0">
                <a:hlinkClick r:id="rId11"/>
              </a:rPr>
              <a:t>3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C3F3B5-5681-D803-71BA-5A8F62E3FBD1}"/>
                  </a:ext>
                </a:extLst>
              </p:cNvPr>
              <p:cNvSpPr txBox="1"/>
              <p:nvPr/>
            </p:nvSpPr>
            <p:spPr>
              <a:xfrm>
                <a:off x="9934224" y="3512756"/>
                <a:ext cx="2793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|01⟩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C3F3B5-5681-D803-71BA-5A8F62E3F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224" y="3512756"/>
                <a:ext cx="279360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44C4F7-C2EB-6319-CB2E-2A11D4593CA7}"/>
                  </a:ext>
                </a:extLst>
              </p:cNvPr>
              <p:cNvSpPr txBox="1"/>
              <p:nvPr/>
            </p:nvSpPr>
            <p:spPr>
              <a:xfrm>
                <a:off x="9648474" y="4008848"/>
                <a:ext cx="2793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44C4F7-C2EB-6319-CB2E-2A11D4593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474" y="4008848"/>
                <a:ext cx="2793608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4BFDFF8-319B-FAB5-A3EE-6F94B68F9D17}"/>
              </a:ext>
            </a:extLst>
          </p:cNvPr>
          <p:cNvSpPr txBox="1"/>
          <p:nvPr/>
        </p:nvSpPr>
        <p:spPr>
          <a:xfrm>
            <a:off x="8537420" y="3859674"/>
            <a:ext cx="279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rq</a:t>
            </a:r>
            <a:r>
              <a:rPr lang="en-US" sz="11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FEF48-C6AF-8B6D-536C-8A92238D27E9}"/>
              </a:ext>
            </a:extLst>
          </p:cNvPr>
          <p:cNvSpPr txBox="1"/>
          <p:nvPr/>
        </p:nvSpPr>
        <p:spPr>
          <a:xfrm>
            <a:off x="8609152" y="5814517"/>
            <a:ext cx="279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cq</a:t>
            </a:r>
            <a:r>
              <a:rPr lang="en-US" sz="1100" dirty="0"/>
              <a:t>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EF121C9-3494-6E38-6CC3-13B5BBB55EBA}"/>
              </a:ext>
            </a:extLst>
          </p:cNvPr>
          <p:cNvCxnSpPr/>
          <p:nvPr/>
        </p:nvCxnSpPr>
        <p:spPr>
          <a:xfrm>
            <a:off x="10661515" y="3859674"/>
            <a:ext cx="214008" cy="304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0D45E8-3E15-8EF4-CCA2-410BE82A8D45}"/>
              </a:ext>
            </a:extLst>
          </p:cNvPr>
          <p:cNvCxnSpPr>
            <a:cxnSpLocks/>
          </p:cNvCxnSpPr>
          <p:nvPr/>
        </p:nvCxnSpPr>
        <p:spPr>
          <a:xfrm flipH="1">
            <a:off x="11182000" y="3820683"/>
            <a:ext cx="181044" cy="2935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083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277EDDA5-E945-A7F5-AE2D-ABA79372AC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The Idea: Simulating 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3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gate </a:t>
                </a:r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277EDDA5-E945-A7F5-AE2D-ABA79372A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CF237B1-79FE-DEB4-00D9-3C881378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200"/>
            <a:ext cx="7315200" cy="4216400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Reservoir replaced by a quantum circuit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Logic gates = Quantum Gates simulation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And/NOT gates  TOFFOLI/X gates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62BD50-B8A4-D114-6E17-B9D53F5FD602}"/>
              </a:ext>
            </a:extLst>
          </p:cNvPr>
          <p:cNvGrpSpPr/>
          <p:nvPr/>
        </p:nvGrpSpPr>
        <p:grpSpPr>
          <a:xfrm>
            <a:off x="613756" y="3555422"/>
            <a:ext cx="4200525" cy="3238500"/>
            <a:chOff x="0" y="0"/>
            <a:chExt cx="4200525" cy="32385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CD44BDA-16CA-C40D-012E-96E5A60978D7}"/>
                </a:ext>
              </a:extLst>
            </p:cNvPr>
            <p:cNvSpPr/>
            <p:nvPr/>
          </p:nvSpPr>
          <p:spPr>
            <a:xfrm>
              <a:off x="0" y="0"/>
              <a:ext cx="4200525" cy="32385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2">
                  <a:extLst>
                    <a:ext uri="{FF2B5EF4-FFF2-40B4-BE49-F238E27FC236}">
                      <a16:creationId xmlns:a16="http://schemas.microsoft.com/office/drawing/2014/main" id="{66E862F8-33A8-B6B8-142C-BC4529C7FD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4850" y="114300"/>
                  <a:ext cx="2876550" cy="14287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=</m:t>
                        </m:r>
                        <m:acc>
                          <m:accPr>
                            <m:chr m:val="̂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=|1⟩</m:t>
                        </m:r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 Box 2">
                  <a:extLst>
                    <a:ext uri="{FF2B5EF4-FFF2-40B4-BE49-F238E27FC236}">
                      <a16:creationId xmlns:a16="http://schemas.microsoft.com/office/drawing/2014/main" id="{66E862F8-33A8-B6B8-142C-BC4529C7F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4850" y="114300"/>
                  <a:ext cx="2876550" cy="14287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F32E10-808C-5F49-C8CB-837429457F63}"/>
              </a:ext>
            </a:extLst>
          </p:cNvPr>
          <p:cNvGrpSpPr/>
          <p:nvPr/>
        </p:nvGrpSpPr>
        <p:grpSpPr>
          <a:xfrm>
            <a:off x="1314535" y="3555422"/>
            <a:ext cx="9096982" cy="3238500"/>
            <a:chOff x="-4896457" y="0"/>
            <a:chExt cx="9096982" cy="32385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0950E8C-792F-DF9B-6F0D-26BE7C3A2032}"/>
                </a:ext>
              </a:extLst>
            </p:cNvPr>
            <p:cNvSpPr/>
            <p:nvPr/>
          </p:nvSpPr>
          <p:spPr>
            <a:xfrm>
              <a:off x="0" y="0"/>
              <a:ext cx="4200525" cy="32385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2">
                  <a:extLst>
                    <a:ext uri="{FF2B5EF4-FFF2-40B4-BE49-F238E27FC236}">
                      <a16:creationId xmlns:a16="http://schemas.microsoft.com/office/drawing/2014/main" id="{28A7527B-C68B-7279-4025-E51DE7B653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4896457" y="1543050"/>
                  <a:ext cx="2876550" cy="166826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</m:d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1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 Box 2">
                  <a:extLst>
                    <a:ext uri="{FF2B5EF4-FFF2-40B4-BE49-F238E27FC236}">
                      <a16:creationId xmlns:a16="http://schemas.microsoft.com/office/drawing/2014/main" id="{28A7527B-C68B-7279-4025-E51DE7B653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4896457" y="1543050"/>
                  <a:ext cx="2876550" cy="16682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B17A8599-535A-DF76-0888-AE23504CAA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4688" y="3669722"/>
                <a:ext cx="2876550" cy="15430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=</m:t>
                      </m:r>
                      <m:acc>
                        <m:accPr>
                          <m:chr m:val="̂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 Box 2">
                <a:extLst>
                  <a:ext uri="{FF2B5EF4-FFF2-40B4-BE49-F238E27FC236}">
                    <a16:creationId xmlns:a16="http://schemas.microsoft.com/office/drawing/2014/main" id="{B17A8599-535A-DF76-0888-AE23504CA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4688" y="3669722"/>
                <a:ext cx="2876550" cy="1543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85F9380-42A2-BF5C-E333-970AABA6F918}"/>
                  </a:ext>
                </a:extLst>
              </p14:cNvPr>
              <p14:cNvContentPartPr/>
              <p14:nvPr/>
            </p14:nvContentPartPr>
            <p14:xfrm>
              <a:off x="9694267" y="647664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85F9380-42A2-BF5C-E333-970AABA6F9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5267" y="6468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 Box 2">
                <a:extLst>
                  <a:ext uri="{FF2B5EF4-FFF2-40B4-BE49-F238E27FC236}">
                    <a16:creationId xmlns:a16="http://schemas.microsoft.com/office/drawing/2014/main" id="{05DBC053-E921-F2AD-1015-E3EB4A5D8C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4688" y="5223691"/>
                <a:ext cx="2876550" cy="15430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kern="100" dirty="0"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CX,CZ, SWAP or a CNOT gate</a:t>
                </a:r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 Box 2">
                <a:extLst>
                  <a:ext uri="{FF2B5EF4-FFF2-40B4-BE49-F238E27FC236}">
                    <a16:creationId xmlns:a16="http://schemas.microsoft.com/office/drawing/2014/main" id="{05DBC053-E921-F2AD-1015-E3EB4A5D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4688" y="5223691"/>
                <a:ext cx="2876550" cy="1543050"/>
              </a:xfrm>
              <a:prstGeom prst="rect">
                <a:avLst/>
              </a:prstGeom>
              <a:blipFill>
                <a:blip r:embed="rId8"/>
                <a:stretch>
                  <a:fillRect l="-422" r="-633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10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5112A-27A4-4737-4536-6EE604E8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is it done?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613CF-38E0-CD7E-BC53-AD5EE12C8C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13" y="1819215"/>
                <a:ext cx="11183173" cy="458073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 = 0 qubits initialized, sample initial states where QN starts in vacuum state</a:t>
                </a:r>
              </a:p>
              <a:p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Final state of combined system thus is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𝑈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𝑖𝑛𝑡𝑖𝑎𝑙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𝑣𝑎𝑐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𝑄𝑁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Analyze the evolution			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613CF-38E0-CD7E-BC53-AD5EE12C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3" y="1819215"/>
                <a:ext cx="11183173" cy="4580731"/>
              </a:xfrm>
              <a:prstGeom prst="rect">
                <a:avLst/>
              </a:prstGeom>
              <a:blipFill>
                <a:blip r:embed="rId2"/>
                <a:stretch>
                  <a:fillRect l="-98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6CCB6-EA24-FCFE-57F9-04971E2929C5}"/>
                  </a:ext>
                </a:extLst>
              </p:cNvPr>
              <p:cNvSpPr txBox="1"/>
              <p:nvPr/>
            </p:nvSpPr>
            <p:spPr>
              <a:xfrm>
                <a:off x="5785338" y="4399726"/>
                <a:ext cx="722619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: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		</a:t>
                </a:r>
                <a:r>
                  <a:rPr lang="en-US" sz="2000" dirty="0" err="1"/>
                  <a:t>i.e</a:t>
                </a:r>
                <a:r>
                  <a:rPr lang="en-US" sz="2000" dirty="0"/>
                  <a:t> a superposition of states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66CCB6-EA24-FCFE-57F9-04971E29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338" y="4399726"/>
                <a:ext cx="7226193" cy="1323439"/>
              </a:xfrm>
              <a:prstGeom prst="rect">
                <a:avLst/>
              </a:prstGeom>
              <a:blipFill>
                <a:blip r:embed="rId3"/>
                <a:stretch>
                  <a:fillRect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B3E4865-B86C-80F1-4454-996D03C21125}"/>
                  </a:ext>
                </a:extLst>
              </p14:cNvPr>
              <p14:cNvContentPartPr/>
              <p14:nvPr/>
            </p14:nvContentPartPr>
            <p14:xfrm>
              <a:off x="5477400" y="618061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B3E4865-B86C-80F1-4454-996D03C211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8400" y="617161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287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E4ADC-AED7-E18C-C484-6C2CFE9D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823" y="287107"/>
            <a:ext cx="4055532" cy="804108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Results: 		   Rabii oscillations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988F32-E7AE-B733-BC15-FF3265E53E9A}"/>
                  </a:ext>
                </a:extLst>
              </p:cNvPr>
              <p:cNvSpPr txBox="1"/>
              <p:nvPr/>
            </p:nvSpPr>
            <p:spPr>
              <a:xfrm>
                <a:off x="5226517" y="365771"/>
                <a:ext cx="3645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988F32-E7AE-B733-BC15-FF3265E5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517" y="365771"/>
                <a:ext cx="3645588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F7377E0A-75C6-FE9A-A45F-A84DCD7CD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31" y="1765809"/>
            <a:ext cx="5486400" cy="3657600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A4C785B-D8A2-DD49-52B3-4FF136B976CA}"/>
              </a:ext>
            </a:extLst>
          </p:cNvPr>
          <p:cNvSpPr txBox="1">
            <a:spLocks/>
          </p:cNvSpPr>
          <p:nvPr/>
        </p:nvSpPr>
        <p:spPr>
          <a:xfrm>
            <a:off x="1806821" y="1638348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(a)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C4F4DF0-F03F-3FAA-25C8-6E6A905D8660}"/>
              </a:ext>
            </a:extLst>
          </p:cNvPr>
          <p:cNvSpPr txBox="1">
            <a:spLocks/>
          </p:cNvSpPr>
          <p:nvPr/>
        </p:nvSpPr>
        <p:spPr>
          <a:xfrm>
            <a:off x="9212573" y="2502419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79CD8-2161-492D-D210-7D8FA9DD6AC2}"/>
              </a:ext>
            </a:extLst>
          </p:cNvPr>
          <p:cNvSpPr txBox="1"/>
          <p:nvPr/>
        </p:nvSpPr>
        <p:spPr>
          <a:xfrm>
            <a:off x="10359957" y="5936221"/>
            <a:ext cx="1595241" cy="859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215F7D-45A5-BAFF-FB34-D509A189B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788" y="5537033"/>
            <a:ext cx="5693923" cy="2171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RQ and 1 CQ</a:t>
            </a:r>
          </a:p>
          <a:p>
            <a:pPr marL="0" indent="0">
              <a:buNone/>
            </a:pPr>
            <a:r>
              <a:rPr lang="en-US" dirty="0"/>
              <a:t>With initial state |00&gt; = (1,0,0,0) &amp;</a:t>
            </a:r>
          </a:p>
          <a:p>
            <a:pPr marL="0" indent="0">
              <a:buNone/>
            </a:pPr>
            <a:r>
              <a:rPr lang="en-US" dirty="0"/>
              <a:t> P = (60/E0),  J=(2/E0), E = (-0.5/E0)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3D037175-6527-744B-4757-7351CD05A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406"/>
            <a:ext cx="6491186" cy="5192949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71BCF543-F3FD-58E1-0578-25C5137E3818}"/>
              </a:ext>
            </a:extLst>
          </p:cNvPr>
          <p:cNvSpPr txBox="1">
            <a:spLocks/>
          </p:cNvSpPr>
          <p:nvPr/>
        </p:nvSpPr>
        <p:spPr>
          <a:xfrm>
            <a:off x="987672" y="1478168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1DCCE-3F1D-0445-53A6-FADA13A26257}"/>
                  </a:ext>
                </a:extLst>
              </p:cNvPr>
              <p:cNvSpPr txBox="1"/>
              <p:nvPr/>
            </p:nvSpPr>
            <p:spPr>
              <a:xfrm>
                <a:off x="5749546" y="676645"/>
                <a:ext cx="2793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Representation: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𝑟𝑞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71DCCE-3F1D-0445-53A6-FADA13A2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546" y="676645"/>
                <a:ext cx="2793608" cy="369332"/>
              </a:xfrm>
              <a:prstGeom prst="rect">
                <a:avLst/>
              </a:prstGeom>
              <a:blipFill>
                <a:blip r:embed="rId5"/>
                <a:stretch>
                  <a:fillRect l="-1747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410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356855CE-E67D-C453-43B6-D720C759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65"/>
            <a:ext cx="4055532" cy="144000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Results: 		   Rabii oscillations</a:t>
            </a:r>
            <a:br>
              <a:rPr lang="en-US" dirty="0"/>
            </a:br>
            <a:endParaRPr lang="en-US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5CB30AD-B2F6-01F5-FB82-D1BE8B50AD91}"/>
              </a:ext>
            </a:extLst>
          </p:cNvPr>
          <p:cNvSpPr txBox="1">
            <a:spLocks/>
          </p:cNvSpPr>
          <p:nvPr/>
        </p:nvSpPr>
        <p:spPr>
          <a:xfrm>
            <a:off x="8795757" y="2499283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63F99-564D-7E78-EB48-F8A5A7DFD201}"/>
                  </a:ext>
                </a:extLst>
              </p:cNvPr>
              <p:cNvSpPr txBox="1"/>
              <p:nvPr/>
            </p:nvSpPr>
            <p:spPr>
              <a:xfrm>
                <a:off x="5784715" y="433839"/>
                <a:ext cx="27936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Representation: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𝑟𝑞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963F99-564D-7E78-EB48-F8A5A7DFD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715" y="433839"/>
                <a:ext cx="2793608" cy="369332"/>
              </a:xfrm>
              <a:prstGeom prst="rect">
                <a:avLst/>
              </a:prstGeom>
              <a:blipFill>
                <a:blip r:embed="rId2"/>
                <a:stretch>
                  <a:fillRect l="-19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D7B8FDE-0F84-985B-21B6-5332B3340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8681"/>
            <a:ext cx="6885479" cy="5508383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3CA6BC8A-0440-43A1-0509-3922C6F1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56" y="1749701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031027-CBD5-2459-CFB2-5EA524244358}"/>
              </a:ext>
            </a:extLst>
          </p:cNvPr>
          <p:cNvSpPr txBox="1"/>
          <p:nvPr/>
        </p:nvSpPr>
        <p:spPr>
          <a:xfrm>
            <a:off x="10114010" y="5739319"/>
            <a:ext cx="1967743" cy="11186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547A10-2ED2-8063-C254-BA7E51C94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5479" y="5521062"/>
            <a:ext cx="7315200" cy="42159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RQ and 1 CQ</a:t>
            </a:r>
          </a:p>
          <a:p>
            <a:pPr marL="0" indent="0">
              <a:buNone/>
            </a:pPr>
            <a:r>
              <a:rPr lang="en-US" dirty="0"/>
              <a:t>With initial state |00&gt; = (1,0,0,0) &amp;</a:t>
            </a:r>
          </a:p>
          <a:p>
            <a:pPr marL="0" indent="0">
              <a:buNone/>
            </a:pPr>
            <a:r>
              <a:rPr lang="en-US" dirty="0"/>
              <a:t> P = (20/E0),  J=(2/E0), E = (-0.5/E0)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144DC0B4-B91D-553B-688B-38D72C27FF81}"/>
              </a:ext>
            </a:extLst>
          </p:cNvPr>
          <p:cNvSpPr txBox="1">
            <a:spLocks/>
          </p:cNvSpPr>
          <p:nvPr/>
        </p:nvSpPr>
        <p:spPr>
          <a:xfrm>
            <a:off x="1208617" y="1983400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(a)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D2B0075-0AC2-7A94-8999-1D0D1EAA9137}"/>
              </a:ext>
            </a:extLst>
          </p:cNvPr>
          <p:cNvSpPr txBox="1">
            <a:spLocks/>
          </p:cNvSpPr>
          <p:nvPr/>
        </p:nvSpPr>
        <p:spPr>
          <a:xfrm>
            <a:off x="9212573" y="2502419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78A0-BFB1-F680-3C62-08081C7F293B}"/>
                  </a:ext>
                </a:extLst>
              </p:cNvPr>
              <p:cNvSpPr txBox="1"/>
              <p:nvPr/>
            </p:nvSpPr>
            <p:spPr>
              <a:xfrm>
                <a:off x="5531484" y="124193"/>
                <a:ext cx="3645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A878A0-BFB1-F680-3C62-08081C7F2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84" y="124193"/>
                <a:ext cx="3645588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37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549DF-A1F0-874A-5286-E2A77A81E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97151"/>
            <a:ext cx="11882718" cy="4215949"/>
          </a:xfrm>
        </p:spPr>
        <p:txBody>
          <a:bodyPr/>
          <a:lstStyle/>
          <a:p>
            <a:r>
              <a:rPr lang="en-US" sz="2800" dirty="0"/>
              <a:t>Quantum Reservoir Computing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Reservoir Computing (RC)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Recurrent Neural Networks (RNN)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BD188-134B-EA65-032B-2F85B27B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Reservoir Computing (QRC)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B6F0D20-12BC-FA95-C152-BBE34F57F2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16" y="2997369"/>
            <a:ext cx="5731510" cy="26104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06DECA-C33D-E02A-1037-EE05252C9A60}"/>
              </a:ext>
            </a:extLst>
          </p:cNvPr>
          <p:cNvSpPr txBox="1"/>
          <p:nvPr/>
        </p:nvSpPr>
        <p:spPr>
          <a:xfrm>
            <a:off x="1014469" y="5892240"/>
            <a:ext cx="5374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Daniel Brunner et al. (</a:t>
            </a:r>
            <a:r>
              <a:rPr lang="en-US" dirty="0">
                <a:hlinkClick r:id="rId3"/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052705B-522D-8374-42C6-53D5C74DD9B8}"/>
              </a:ext>
            </a:extLst>
          </p:cNvPr>
          <p:cNvSpPr txBox="1">
            <a:spLocks/>
          </p:cNvSpPr>
          <p:nvPr/>
        </p:nvSpPr>
        <p:spPr>
          <a:xfrm>
            <a:off x="6835626" y="2567063"/>
            <a:ext cx="4038600" cy="4810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Connections between nodes</a:t>
            </a:r>
          </a:p>
          <a:p>
            <a:r>
              <a:rPr lang="en-GB" sz="2800" dirty="0"/>
              <a:t>Output of nodes affect subsequent input to same nodes =&gt; training data to learn</a:t>
            </a:r>
          </a:p>
          <a:p>
            <a:r>
              <a:rPr lang="en-US" sz="2800" dirty="0"/>
              <a:t>Exhibits temporal dynamic behavior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8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404837-8CF1-B089-604C-2C3D9EE4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18" y="682645"/>
            <a:ext cx="6445404" cy="549271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Framework for computation based on RNN to create complex dynamical systems</a:t>
            </a:r>
          </a:p>
          <a:p>
            <a:endParaRPr lang="en-US" sz="8000" dirty="0"/>
          </a:p>
          <a:p>
            <a:r>
              <a:rPr lang="en-US" sz="8000" dirty="0"/>
              <a:t>Maps input signals to higher dimensional computational basis through reservoir </a:t>
            </a:r>
          </a:p>
          <a:p>
            <a:endParaRPr lang="en-US" sz="8000" dirty="0"/>
          </a:p>
          <a:p>
            <a:r>
              <a:rPr lang="en-US" sz="8000" dirty="0"/>
              <a:t>Key idea of RC =&gt; use fixed, randomly generated nodes/bits in reservoir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=&gt; less computational cost, time and complexity</a:t>
            </a:r>
          </a:p>
          <a:p>
            <a:pPr marL="0" indent="0">
              <a:buNone/>
            </a:pPr>
            <a:endParaRPr lang="en-US" sz="8000" dirty="0"/>
          </a:p>
          <a:p>
            <a:r>
              <a:rPr lang="en-US" sz="8000" dirty="0"/>
              <a:t>Reservoir = “black box”</a:t>
            </a:r>
          </a:p>
          <a:p>
            <a:endParaRPr lang="en-US" sz="8000" dirty="0"/>
          </a:p>
          <a:p>
            <a:r>
              <a:rPr lang="en-US" sz="8000" dirty="0"/>
              <a:t>Readout mechanism, obtains state of reservoir and maps it to output node</a:t>
            </a:r>
          </a:p>
          <a:p>
            <a:endParaRPr lang="en-US" sz="8000" dirty="0"/>
          </a:p>
          <a:p>
            <a:r>
              <a:rPr lang="en-US" sz="8000" dirty="0"/>
              <a:t>“Bucket of water” =&gt; Reservoir, perturbation on surface (</a:t>
            </a:r>
            <a:r>
              <a:rPr lang="en-US" sz="8000" dirty="0">
                <a:hlinkClick r:id="rId2"/>
              </a:rPr>
              <a:t>2</a:t>
            </a:r>
            <a:r>
              <a:rPr lang="en-US" sz="8000" dirty="0"/>
              <a:t>)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966522B-B424-8647-CACA-F83A487E69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04" y="-1394"/>
            <a:ext cx="4809893" cy="34303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A1D1D-C5B2-41AC-A441-FE8156E66EA7}"/>
              </a:ext>
            </a:extLst>
          </p:cNvPr>
          <p:cNvSpPr txBox="1"/>
          <p:nvPr/>
        </p:nvSpPr>
        <p:spPr>
          <a:xfrm>
            <a:off x="8225881" y="3429000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Daniel Brunner et al. (</a:t>
            </a:r>
            <a:r>
              <a:rPr lang="en-US" dirty="0">
                <a:hlinkClick r:id="rId4"/>
              </a:rPr>
              <a:t>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769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E5FB4-6D93-187E-7537-7087D1D30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542" y="1793404"/>
            <a:ext cx="7792915" cy="4548050"/>
          </a:xfrm>
        </p:spPr>
        <p:txBody>
          <a:bodyPr>
            <a:normAutofit/>
          </a:bodyPr>
          <a:lstStyle/>
          <a:p>
            <a:r>
              <a:rPr lang="en-US" dirty="0"/>
              <a:t>Promise of Quantum Computing to be viable soon</a:t>
            </a:r>
          </a:p>
          <a:p>
            <a:endParaRPr lang="en-US" dirty="0"/>
          </a:p>
          <a:p>
            <a:r>
              <a:rPr lang="en-US" dirty="0"/>
              <a:t>Misconception all problems can be solved by Quantum Computers</a:t>
            </a:r>
          </a:p>
          <a:p>
            <a:endParaRPr lang="en-US" dirty="0"/>
          </a:p>
          <a:p>
            <a:r>
              <a:rPr lang="en-US" dirty="0"/>
              <a:t>Current quantum computers are noisy</a:t>
            </a:r>
          </a:p>
          <a:p>
            <a:endParaRPr lang="en-US" dirty="0"/>
          </a:p>
          <a:p>
            <a:r>
              <a:rPr lang="en-US" dirty="0"/>
              <a:t>Entanglement with the environment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Quantum Reservoir Computing (QRC) provides an alternative approach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1D988-AF7E-A939-9B6A-1CFC08BA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7DAEF-52D0-51B9-4089-073E27ED6066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94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5112A-27A4-4737-4536-6EE604E8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done?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613CF-38E0-CD7E-BC53-AD5EE12C8C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413" y="1819215"/>
                <a:ext cx="11183173" cy="458073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 = 0 qubits initialized, sample initial states where QN starts in vacuum state</a:t>
                </a: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Whole system evolves in time up to t =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corresponding to unitary operator </a:t>
                </a: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Final state of combined system thus is given by </a:t>
                </a: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Final state of qubits given by partial trace that traces out QN</a:t>
                </a:r>
              </a:p>
              <a:p>
                <a:pPr marL="0" indent="0">
                  <a:buNone/>
                </a:pP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Compute fidelity of each input state which is the overlap of the ideal final quantum state and the obtained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𝜌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panose="020B0604030504040204" pitchFamily="3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z="2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			=&gt;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FD613CF-38E0-CD7E-BC53-AD5EE12C8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13" y="1819215"/>
                <a:ext cx="11183173" cy="4580731"/>
              </a:xfrm>
              <a:prstGeom prst="rect">
                <a:avLst/>
              </a:prstGeom>
              <a:blipFill>
                <a:blip r:embed="rId2"/>
                <a:stretch>
                  <a:fillRect l="-981" t="-2261" r="-1200" b="-3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0BD700-DC1D-B58B-3D0F-DBD6E35E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30" y="3624840"/>
            <a:ext cx="3109587" cy="398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8DB50-927D-07C1-CDC5-2DF7DB79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493706"/>
            <a:ext cx="2867630" cy="51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89AD1-C4A4-94AB-AEB3-11A1A783D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37309"/>
            <a:ext cx="2750935" cy="649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CE9AA-E62E-83A8-5C02-86DFF7E69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401" y="5775728"/>
            <a:ext cx="3267726" cy="91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9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F3F642-F6AF-64FB-9DAB-CE31A411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684" y="2255509"/>
            <a:ext cx="7315200" cy="421594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Fast learning, resulting in low training cost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Mapping inputs into a high-dimensional space</a:t>
            </a:r>
          </a:p>
          <a:p>
            <a:endParaRPr lang="en-US" dirty="0"/>
          </a:p>
          <a:p>
            <a:r>
              <a:rPr lang="en-US" dirty="0"/>
              <a:t>Limitations on number of qubits, IBM 433 qubits 2022, by 2023 1000+ qubits? (</a:t>
            </a:r>
            <a:r>
              <a:rPr lang="en-US" dirty="0">
                <a:hlinkClick r:id="rId2"/>
              </a:rPr>
              <a:t>article:1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More qubits =&gt; higher chance to for states to decohere due to interaction with environment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Basically, lose its quantum property =&gt; noisy data!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Quantum Error Correction, minimize decoherence maximize coherence? Active area of research for all things quantum!</a:t>
            </a:r>
          </a:p>
          <a:p>
            <a:pPr marL="0" indent="0">
              <a:buNone/>
            </a:pPr>
            <a:r>
              <a:rPr lang="en-US" u="sng" dirty="0"/>
              <a:t>Some more information: </a:t>
            </a:r>
            <a:r>
              <a:rPr lang="en-US" dirty="0">
                <a:hlinkClick r:id="rId3"/>
              </a:rPr>
              <a:t>https://arxiv.org/abs/1907.11157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5174B-E151-21A0-6154-92ACDBAF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Where we at   </a:t>
            </a:r>
            <a:br>
              <a:rPr lang="en-US" dirty="0"/>
            </a:br>
            <a:r>
              <a:rPr lang="en-US" dirty="0"/>
              <a:t>     with QRC?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07518-217D-3A2C-53EA-A677CE513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45" y="1"/>
            <a:ext cx="7786255" cy="2255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19B3B-67CB-FDEA-9A06-16EA68674AD5}"/>
              </a:ext>
            </a:extLst>
          </p:cNvPr>
          <p:cNvSpPr txBox="1"/>
          <p:nvPr/>
        </p:nvSpPr>
        <p:spPr>
          <a:xfrm>
            <a:off x="7900987" y="1949855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Yudai Suzuki et al. (</a:t>
            </a:r>
            <a:r>
              <a:rPr lang="en-US" dirty="0">
                <a:hlinkClick r:id="rId5"/>
              </a:rPr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2626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FD1832-0DF7-A3AA-6324-6B86384B5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Reservoir and input/output layer is in the quantum domain</a:t>
            </a:r>
          </a:p>
          <a:p>
            <a:r>
              <a:rPr lang="en-US" dirty="0"/>
              <a:t>Bits, quantum bits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qubits </a:t>
            </a:r>
          </a:p>
          <a:p>
            <a:r>
              <a:rPr lang="en-US" dirty="0"/>
              <a:t>Qubit can represent infinite # of states</a:t>
            </a:r>
          </a:p>
          <a:p>
            <a:r>
              <a:rPr lang="en-US" dirty="0"/>
              <a:t>Refrain from making a measurement, subject qubit to a series of quantum interactions</a:t>
            </a:r>
          </a:p>
          <a:p>
            <a:r>
              <a:rPr lang="en-US" dirty="0"/>
              <a:t>Interactions = rotate state vector, qubit evolving according to the quantum network subjected too</a:t>
            </a:r>
          </a:p>
          <a:p>
            <a:r>
              <a:rPr lang="en-GB" dirty="0"/>
              <a:t>design a network where the final measurement will correspond to some information that you are looking for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171FC-C31D-488C-7DF6-AD9B158A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housekeeping</a:t>
            </a:r>
          </a:p>
        </p:txBody>
      </p:sp>
      <p:pic>
        <p:nvPicPr>
          <p:cNvPr id="5" name="Picture 4" descr="Bloch sphere">
            <a:extLst>
              <a:ext uri="{FF2B5EF4-FFF2-40B4-BE49-F238E27FC236}">
                <a16:creationId xmlns:a16="http://schemas.microsoft.com/office/drawing/2014/main" id="{CA30FB64-FB67-3E55-9AA9-8ACF80A91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34" y="2555179"/>
            <a:ext cx="3817579" cy="33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B72CF-4032-132B-AEA0-EABB057824F2}"/>
              </a:ext>
            </a:extLst>
          </p:cNvPr>
          <p:cNvSpPr txBox="1"/>
          <p:nvPr/>
        </p:nvSpPr>
        <p:spPr>
          <a:xfrm>
            <a:off x="7674246" y="6087173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Quantum Inspire (</a:t>
            </a:r>
            <a:r>
              <a:rPr lang="en-US" dirty="0">
                <a:hlinkClick r:id="rId3"/>
              </a:rPr>
              <a:t>4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B4DE5-AE72-F338-CA4F-35AC7F435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616" y="1"/>
            <a:ext cx="5705384" cy="165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C2B36-B504-42E2-FA85-BD5B88D84CCA}"/>
              </a:ext>
            </a:extLst>
          </p:cNvPr>
          <p:cNvSpPr txBox="1"/>
          <p:nvPr/>
        </p:nvSpPr>
        <p:spPr>
          <a:xfrm>
            <a:off x="8765276" y="1542285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Yudai Suzuki et al. (</a:t>
            </a:r>
            <a:r>
              <a:rPr lang="en-US" dirty="0">
                <a:hlinkClick r:id="rId5"/>
              </a:rPr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7961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F9B32E-28A0-4043-449B-EC47F7846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7188"/>
            <a:ext cx="7828514" cy="4962294"/>
          </a:xfrm>
        </p:spPr>
        <p:txBody>
          <a:bodyPr>
            <a:normAutofit/>
          </a:bodyPr>
          <a:lstStyle/>
          <a:p>
            <a:r>
              <a:rPr lang="en-GB" sz="2000" dirty="0"/>
              <a:t>2^n numbers to describe 'n’ qubits due to superposition of all possible states until measurement</a:t>
            </a:r>
          </a:p>
          <a:p>
            <a:endParaRPr lang="en-GB" sz="2000" dirty="0"/>
          </a:p>
          <a:p>
            <a:r>
              <a:rPr lang="en-GB" sz="2000" dirty="0"/>
              <a:t>Example: 2 qubit system =&gt; 4 states</a:t>
            </a:r>
          </a:p>
          <a:p>
            <a:pPr marL="0" indent="0">
              <a:buNone/>
            </a:pPr>
            <a:r>
              <a:rPr lang="en-GB" sz="2000" dirty="0"/>
              <a:t>  00, 01, 10, 11 with some coefficients</a:t>
            </a:r>
          </a:p>
          <a:p>
            <a:pPr marL="0" indent="0">
              <a:buNone/>
            </a:pPr>
            <a:r>
              <a:rPr lang="en-GB" sz="2000" dirty="0"/>
              <a:t>  4 numbers which characterise the quantum system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3 qubit system: 8 possible, 000, 001…111</a:t>
            </a:r>
          </a:p>
          <a:p>
            <a:endParaRPr lang="en-GB" sz="2000" dirty="0"/>
          </a:p>
          <a:p>
            <a:r>
              <a:rPr lang="en-GB" sz="2000" dirty="0"/>
              <a:t>Coefficients contain some information about quantum system</a:t>
            </a:r>
          </a:p>
          <a:p>
            <a:pPr marL="0" indent="0">
              <a:buNone/>
            </a:pPr>
            <a:r>
              <a:rPr lang="en-GB" sz="2000" dirty="0"/>
              <a:t>  only on describing all the 2^n coefficients can we  completely describe the system.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A52E13-24C2-B788-A11C-E0FA5911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information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93876016-3989-BB60-A111-DAE39A6358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7169" y="4911624"/>
            <a:ext cx="3675717" cy="36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3883F68-C80F-7A50-CFF9-546D78ADD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78" y="37254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2C535E-7950-83FA-F59A-0D22E5395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" y="1852342"/>
            <a:ext cx="7315200" cy="42159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QM, two ways to represent a quantum system: </a:t>
            </a:r>
          </a:p>
          <a:p>
            <a:pPr lvl="1"/>
            <a:r>
              <a:rPr lang="en-US" dirty="0"/>
              <a:t>Wavefunction and Density Matrix representation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Wavefunction Representation: </a:t>
            </a:r>
          </a:p>
          <a:p>
            <a:pPr lvl="1"/>
            <a:r>
              <a:rPr lang="en-US" dirty="0"/>
              <a:t>A vector in Hilbert space which represents all possible states of a system</a:t>
            </a:r>
          </a:p>
          <a:p>
            <a:pPr lvl="1"/>
            <a:r>
              <a:rPr lang="en-US" dirty="0"/>
              <a:t>Can get probability of any measurement and time evolution of system based on some Hamiltonian</a:t>
            </a:r>
          </a:p>
          <a:p>
            <a:pPr lvl="1"/>
            <a:r>
              <a:rPr lang="en-US" dirty="0"/>
              <a:t>State of system completely determined by the wavefunction</a:t>
            </a:r>
          </a:p>
          <a:p>
            <a:pPr lvl="1"/>
            <a:r>
              <a:rPr lang="en-US" dirty="0"/>
              <a:t>Restricted to describing pure states with quantum probabilities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Density Matrix Representation</a:t>
            </a:r>
          </a:p>
          <a:p>
            <a:pPr lvl="1"/>
            <a:r>
              <a:rPr lang="en-US" dirty="0"/>
              <a:t>Mixed state representation, when system not in a pure state</a:t>
            </a:r>
          </a:p>
          <a:p>
            <a:pPr lvl="1"/>
            <a:r>
              <a:rPr lang="en-US" dirty="0"/>
              <a:t>Represents a statistical ensemble of pure states each with certain probability of occurring.</a:t>
            </a:r>
          </a:p>
          <a:p>
            <a:pPr lvl="1"/>
            <a:r>
              <a:rPr lang="en-US" dirty="0"/>
              <a:t>Describes the probability distribution of pure states that make up mixed state</a:t>
            </a:r>
          </a:p>
          <a:p>
            <a:pPr lvl="1"/>
            <a:r>
              <a:rPr lang="en-US" dirty="0"/>
              <a:t>Diagonal elements of matrix represent classical probabilities of finding system in certain state</a:t>
            </a:r>
          </a:p>
          <a:p>
            <a:pPr lvl="1"/>
            <a:r>
              <a:rPr lang="en-US" dirty="0"/>
              <a:t>Off diagonal elements represent coherence between states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DE848E-2712-EDAD-4604-9EFDE72D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and Density Matrix representation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C1A96-076F-F5C8-6520-0F773CB2A713}"/>
              </a:ext>
            </a:extLst>
          </p:cNvPr>
          <p:cNvSpPr txBox="1">
            <a:spLocks/>
          </p:cNvSpPr>
          <p:nvPr/>
        </p:nvSpPr>
        <p:spPr>
          <a:xfrm>
            <a:off x="313027" y="6184780"/>
            <a:ext cx="6680661" cy="377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dirty="0">
                <a:hlinkClick r:id="rId2"/>
              </a:rPr>
              <a:t>https://www.youtube.com/watch?app=desktop&amp;v=DhLbVPn5838</a:t>
            </a:r>
            <a:endParaRPr lang="en-US" dirty="0"/>
          </a:p>
          <a:p>
            <a:pPr marL="342900" lvl="1" indent="0">
              <a:buNone/>
            </a:pPr>
            <a:r>
              <a:rPr lang="en-US" dirty="0">
                <a:hlinkClick r:id="rId3"/>
              </a:rPr>
              <a:t>https://www.youtube.com/watch?v=LR5kfhrs4Cc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37D0E-DB81-DD8C-451C-CA606210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419" y="1735853"/>
            <a:ext cx="4793269" cy="2691193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EA276C3-427A-A583-7F21-49B7A20FF7DA}"/>
              </a:ext>
            </a:extLst>
          </p:cNvPr>
          <p:cNvSpPr txBox="1">
            <a:spLocks/>
          </p:cNvSpPr>
          <p:nvPr/>
        </p:nvSpPr>
        <p:spPr>
          <a:xfrm>
            <a:off x="7221880" y="4499578"/>
            <a:ext cx="5030190" cy="149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/>
              <a:t>Mixed state =&gt; partial information of system, do not know if you sample state u1 or u2 </a:t>
            </a:r>
            <a:r>
              <a:rPr lang="en-US" dirty="0" err="1"/>
              <a:t>i.e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It is probabilistic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E44C65FE-E617-4A4A-7CCA-B80BEA80C0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92740" y="3909061"/>
            <a:ext cx="1276005" cy="31588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796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30F3BE-A90E-8800-31C6-25EEB944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07" y="1038169"/>
            <a:ext cx="8440328" cy="416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AB8CE9-4AFF-E4E4-BA0F-1ED8F062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492" y="2782079"/>
            <a:ext cx="1476375" cy="34385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1A1305-C98C-F9AA-62A9-581378EF5346}"/>
              </a:ext>
            </a:extLst>
          </p:cNvPr>
          <p:cNvCxnSpPr/>
          <p:nvPr/>
        </p:nvCxnSpPr>
        <p:spPr>
          <a:xfrm>
            <a:off x="5669280" y="3300153"/>
            <a:ext cx="1163782" cy="1313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49823F-108B-3505-B07C-5CAAC3DFA726}"/>
              </a:ext>
            </a:extLst>
          </p:cNvPr>
          <p:cNvSpPr txBox="1"/>
          <p:nvPr/>
        </p:nvSpPr>
        <p:spPr>
          <a:xfrm>
            <a:off x="5669280" y="4804756"/>
            <a:ext cx="13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$phi_{t}$</a:t>
            </a:r>
          </a:p>
        </p:txBody>
      </p:sp>
    </p:spTree>
    <p:extLst>
      <p:ext uri="{BB962C8B-B14F-4D97-AF65-F5344CB8AC3E}">
        <p14:creationId xmlns:p14="http://schemas.microsoft.com/office/powerpoint/2010/main" val="194980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E198A3-2710-ACCE-6A95-5D0BC01D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50" y="2642051"/>
            <a:ext cx="7315200" cy="42159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Reservoir </a:t>
            </a:r>
            <a:r>
              <a:rPr lang="en-US" dirty="0">
                <a:sym typeface="Wingdings" panose="05000000000000000000" pitchFamily="2" charset="2"/>
              </a:rPr>
              <a:t> qubits, for example</a:t>
            </a:r>
          </a:p>
          <a:p>
            <a:r>
              <a:rPr lang="en-US" dirty="0">
                <a:sym typeface="Wingdings" panose="05000000000000000000" pitchFamily="2" charset="2"/>
              </a:rPr>
              <a:t>Reservoir replaced by a quantum circuit</a:t>
            </a:r>
          </a:p>
          <a:p>
            <a:r>
              <a:rPr lang="en-US" dirty="0">
                <a:sym typeface="Wingdings" panose="05000000000000000000" pitchFamily="2" charset="2"/>
              </a:rPr>
              <a:t>Logic gates = Quantum Gates</a:t>
            </a:r>
          </a:p>
          <a:p>
            <a:r>
              <a:rPr lang="en-US" dirty="0" err="1">
                <a:sym typeface="Wingdings" panose="05000000000000000000" pitchFamily="2" charset="2"/>
              </a:rPr>
              <a:t>And/Or</a:t>
            </a:r>
            <a:r>
              <a:rPr lang="en-US" dirty="0">
                <a:sym typeface="Wingdings" panose="05000000000000000000" pitchFamily="2" charset="2"/>
              </a:rPr>
              <a:t> gates  CNOT, CX and TOFFOLI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gates</a:t>
            </a:r>
          </a:p>
          <a:p>
            <a:r>
              <a:rPr lang="en-US" dirty="0">
                <a:sym typeface="Wingdings" panose="05000000000000000000" pitchFamily="2" charset="2"/>
              </a:rPr>
              <a:t>Hadamard gate</a:t>
            </a:r>
          </a:p>
          <a:p>
            <a:r>
              <a:rPr lang="en-GB" dirty="0">
                <a:sym typeface="Wingdings" panose="05000000000000000000" pitchFamily="2" charset="2"/>
              </a:rPr>
              <a:t>Advantages of QRC is that it can perform both classical and quantum tasks faster due to   efficiency of processing input data</a:t>
            </a:r>
          </a:p>
          <a:p>
            <a:r>
              <a:rPr lang="en-GB" dirty="0">
                <a:sym typeface="Wingdings" panose="05000000000000000000" pitchFamily="2" charset="2"/>
              </a:rPr>
              <a:t>Need to control and stabilize the quantum reservoir, as well as the susceptibility of quantum systems to decohere and produce noise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46A69-ADE0-244A-160D-DB1B743E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404038"/>
            <a:ext cx="2807086" cy="1440000"/>
          </a:xfrm>
        </p:spPr>
        <p:txBody>
          <a:bodyPr/>
          <a:lstStyle/>
          <a:p>
            <a:r>
              <a:rPr lang="en-US" dirty="0"/>
              <a:t>Back to QRC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3C54-B997-71BE-3FF7-C807C0D9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87" y="0"/>
            <a:ext cx="8582025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28E1D-6D64-2EF8-431A-361A355DE348}"/>
              </a:ext>
            </a:extLst>
          </p:cNvPr>
          <p:cNvSpPr txBox="1"/>
          <p:nvPr/>
        </p:nvSpPr>
        <p:spPr>
          <a:xfrm>
            <a:off x="9149575" y="2052420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adapted from Yudai Suzuki et al. (</a:t>
            </a:r>
            <a:r>
              <a:rPr lang="en-US" dirty="0">
                <a:hlinkClick r:id="rId3"/>
              </a:rPr>
              <a:t>3</a:t>
            </a:r>
            <a:r>
              <a:rPr lang="en-US" dirty="0"/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A85FD2-AE1D-9690-DCF9-21ABA0B4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05" y="2689186"/>
            <a:ext cx="5288645" cy="294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300EE-D19B-8971-B4D8-E4C74F6C5A12}"/>
              </a:ext>
            </a:extLst>
          </p:cNvPr>
          <p:cNvSpPr txBox="1"/>
          <p:nvPr/>
        </p:nvSpPr>
        <p:spPr>
          <a:xfrm>
            <a:off x="7112620" y="5832475"/>
            <a:ext cx="307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software, simulation (</a:t>
            </a:r>
            <a:r>
              <a:rPr lang="en-US" dirty="0">
                <a:hlinkClick r:id="rId5"/>
              </a:rPr>
              <a:t>5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5680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156DF7-8372-DB2C-9DB0-D954184E9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652"/>
            <a:ext cx="5715000" cy="4215949"/>
          </a:xfrm>
        </p:spPr>
        <p:txBody>
          <a:bodyPr/>
          <a:lstStyle/>
          <a:p>
            <a:r>
              <a:rPr lang="en-US" dirty="0"/>
              <a:t>Quantum Network (QN) =&gt; Reservoir</a:t>
            </a:r>
          </a:p>
          <a:p>
            <a:r>
              <a:rPr lang="en-US" dirty="0"/>
              <a:t>Input </a:t>
            </a:r>
            <a:r>
              <a:rPr lang="en-US" dirty="0" err="1"/>
              <a:t>Exitation</a:t>
            </a:r>
            <a:r>
              <a:rPr lang="en-US" dirty="0"/>
              <a:t> terms ‘P’, non interacting reservoir qubits, only interaction is with the output computational qubits</a:t>
            </a:r>
          </a:p>
          <a:p>
            <a:r>
              <a:rPr lang="en-US" dirty="0"/>
              <a:t>Quantum Tunneling is the only interaction, governed by ‘J’ coefficient </a:t>
            </a:r>
          </a:p>
          <a:p>
            <a:r>
              <a:rPr lang="en-US" dirty="0"/>
              <a:t>QN acts like a quantum operation by tuning P and/or J values</a:t>
            </a:r>
          </a:p>
          <a:p>
            <a:r>
              <a:rPr lang="en-US" dirty="0"/>
              <a:t>Based on symmetry of system, certain P and J combination can be interpreted as an X gate, or Z phase gate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929E78-04D5-DF96-B2B0-53559939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8" y="194399"/>
            <a:ext cx="9096023" cy="1440000"/>
          </a:xfrm>
        </p:spPr>
        <p:txBody>
          <a:bodyPr>
            <a:normAutofit fontScale="90000"/>
          </a:bodyPr>
          <a:lstStyle/>
          <a:p>
            <a:r>
              <a:rPr lang="en-US" dirty="0"/>
              <a:t>Dr. Ghosh et al. and their published paper: </a:t>
            </a:r>
            <a: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  <a:t>Realising and compressing quantum circuits with QRC</a:t>
            </a:r>
            <a:br>
              <a:rPr lang="en-GB" b="1" i="0" dirty="0">
                <a:solidFill>
                  <a:srgbClr val="222222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6542DB-21FD-5B41-6406-E7AB904A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133" y="2033964"/>
            <a:ext cx="4851400" cy="331782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383AE-DC96-0F73-4DBA-BD370E966938}"/>
              </a:ext>
            </a:extLst>
          </p:cNvPr>
          <p:cNvSpPr txBox="1"/>
          <p:nvPr/>
        </p:nvSpPr>
        <p:spPr>
          <a:xfrm>
            <a:off x="7930244" y="5481936"/>
            <a:ext cx="307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excerpt from paper (</a:t>
            </a:r>
            <a:r>
              <a:rPr lang="en-US" dirty="0">
                <a:hlinkClick r:id="rId3"/>
              </a:rPr>
              <a:t>6</a:t>
            </a:r>
            <a:r>
              <a:rPr lang="en-US" dirty="0"/>
              <a:t>) (research paper)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6F26E-D750-786F-2324-EE1403E3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67" y="0"/>
            <a:ext cx="3217333" cy="2178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3B9A6A-FCF8-3BA9-115A-199317B3D8FB}"/>
                  </a:ext>
                </a:extLst>
              </p14:cNvPr>
              <p14:cNvContentPartPr/>
              <p14:nvPr/>
            </p14:nvContentPartPr>
            <p14:xfrm>
              <a:off x="8271164" y="5976458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3B9A6A-FCF8-3BA9-115A-199317B3D8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2164" y="59678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0D96C0-8EEB-D6FF-6A92-F53315E616B8}"/>
                  </a:ext>
                </a:extLst>
              </p14:cNvPr>
              <p14:cNvContentPartPr/>
              <p14:nvPr/>
            </p14:nvContentPartPr>
            <p14:xfrm>
              <a:off x="8071364" y="5843618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0D96C0-8EEB-D6FF-6A92-F53315E616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2724" y="58349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DCF357-2434-C158-FB51-F439CAFC8498}"/>
                  </a:ext>
                </a:extLst>
              </p14:cNvPr>
              <p14:cNvContentPartPr/>
              <p14:nvPr/>
            </p14:nvContentPartPr>
            <p14:xfrm>
              <a:off x="8378804" y="616761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DCF357-2434-C158-FB51-F439CAFC84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69804" y="61586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4DB764-6062-C48D-F1B0-FCB54FFD3413}"/>
                  </a:ext>
                </a:extLst>
              </p14:cNvPr>
              <p14:cNvContentPartPr/>
              <p14:nvPr/>
            </p14:nvContentPartPr>
            <p14:xfrm>
              <a:off x="8653484" y="6284258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4DB764-6062-C48D-F1B0-FCB54FFD3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4484" y="627525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D684B22-4781-A05B-A1EE-8589E544FCD7}"/>
              </a:ext>
            </a:extLst>
          </p:cNvPr>
          <p:cNvGrpSpPr/>
          <p:nvPr/>
        </p:nvGrpSpPr>
        <p:grpSpPr>
          <a:xfrm>
            <a:off x="8711444" y="6292178"/>
            <a:ext cx="360" cy="360"/>
            <a:chOff x="8711444" y="629217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12DACD-6E07-0515-4C0F-630FF6D74366}"/>
                    </a:ext>
                  </a:extLst>
                </p14:cNvPr>
                <p14:cNvContentPartPr/>
                <p14:nvPr/>
              </p14:nvContentPartPr>
              <p14:xfrm>
                <a:off x="8711444" y="629217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12DACD-6E07-0515-4C0F-630FF6D743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2804" y="62835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ABFE40-04A6-0643-78B1-AB4550B7DBB5}"/>
                    </a:ext>
                  </a:extLst>
                </p14:cNvPr>
                <p14:cNvContentPartPr/>
                <p14:nvPr/>
              </p14:nvContentPartPr>
              <p14:xfrm>
                <a:off x="8711444" y="629217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ABFE40-04A6-0643-78B1-AB4550B7DB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02804" y="62835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C4B937-6F62-8AB5-C4A1-DCB0C1031628}"/>
                  </a:ext>
                </a:extLst>
              </p14:cNvPr>
              <p14:cNvContentPartPr/>
              <p14:nvPr/>
            </p14:nvContentPartPr>
            <p14:xfrm>
              <a:off x="7930244" y="628425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C4B937-6F62-8AB5-C4A1-DCB0C10316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1244" y="627525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534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10620-E178-30AC-E248-DDBEA9C9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6" y="193569"/>
            <a:ext cx="7546624" cy="411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E7345-75E3-F149-261F-1DFEA1C85C1D}"/>
              </a:ext>
            </a:extLst>
          </p:cNvPr>
          <p:cNvSpPr txBox="1"/>
          <p:nvPr/>
        </p:nvSpPr>
        <p:spPr>
          <a:xfrm>
            <a:off x="0" y="4392473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of Single qubit gates of over 2000 randomly generated states. </a:t>
            </a:r>
          </a:p>
          <a:p>
            <a:r>
              <a:rPr lang="en-US" dirty="0"/>
              <a:t>P/E0 = (60,60,0.1,4.96,0.1,0.1) &amp;</a:t>
            </a:r>
          </a:p>
          <a:p>
            <a:r>
              <a:rPr lang="en-US" dirty="0"/>
              <a:t>t*E0/</a:t>
            </a:r>
            <a:r>
              <a:rPr lang="en-US" dirty="0" err="1"/>
              <a:t>hbar</a:t>
            </a:r>
            <a:r>
              <a:rPr lang="en-US" dirty="0"/>
              <a:t> = (3.08, 16.68, 6.28, 1.53, 3.07, 4.71)</a:t>
            </a:r>
          </a:p>
        </p:txBody>
      </p:sp>
      <p:pic>
        <p:nvPicPr>
          <p:cNvPr id="3" name="Picture 2" descr="Text, shape, letter&#10;&#10;Description automatically generated">
            <a:extLst>
              <a:ext uri="{FF2B5EF4-FFF2-40B4-BE49-F238E27FC236}">
                <a16:creationId xmlns:a16="http://schemas.microsoft.com/office/drawing/2014/main" id="{64A2AEAC-9A33-D705-E19F-59DF1F32B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2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B738DD-E9D3-83F6-2EBD-7698644E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P,J,E constant and sampling 2000 initial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DBBB9-5296-90F3-2051-D39CDC4D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38426"/>
            <a:ext cx="4048125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CDA9C-8C71-6659-374E-0323518D0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726"/>
            <a:ext cx="3571875" cy="2533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09438-CB3C-27B0-94B3-7EAB27738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38" y="4186376"/>
            <a:ext cx="38576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F8671689-5349-B8FF-F175-03F1101B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18" y="0"/>
            <a:ext cx="9096375" cy="1439863"/>
          </a:xfr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pPr algn="ctr"/>
            <a:r>
              <a:rPr lang="en-US" dirty="0"/>
              <a:t>Background: A Many Body Quantum 				System  	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7C07B35-2427-4550-570D-19565FBEF2D3}"/>
              </a:ext>
            </a:extLst>
          </p:cNvPr>
          <p:cNvGrpSpPr/>
          <p:nvPr/>
        </p:nvGrpSpPr>
        <p:grpSpPr>
          <a:xfrm>
            <a:off x="2867758" y="1626943"/>
            <a:ext cx="6896100" cy="4676775"/>
            <a:chOff x="0" y="0"/>
            <a:chExt cx="6896100" cy="46767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F618F10-A474-BAC9-CAA6-7BCC9F0EBDC9}"/>
                </a:ext>
              </a:extLst>
            </p:cNvPr>
            <p:cNvGrpSpPr/>
            <p:nvPr/>
          </p:nvGrpSpPr>
          <p:grpSpPr>
            <a:xfrm>
              <a:off x="0" y="0"/>
              <a:ext cx="6896100" cy="4676775"/>
              <a:chOff x="0" y="0"/>
              <a:chExt cx="6896100" cy="4676775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4BDE9082-0DDC-DF44-EAD8-151EDE55F4B3}"/>
                  </a:ext>
                </a:extLst>
              </p:cNvPr>
              <p:cNvGrpSpPr/>
              <p:nvPr/>
            </p:nvGrpSpPr>
            <p:grpSpPr>
              <a:xfrm>
                <a:off x="0" y="0"/>
                <a:ext cx="6838950" cy="4676775"/>
                <a:chOff x="0" y="0"/>
                <a:chExt cx="6838950" cy="4676775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05DF625B-47AD-FEF5-01F2-687D6B418ED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8950" cy="4676775"/>
                  <a:chOff x="0" y="0"/>
                  <a:chExt cx="6838950" cy="4676775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49E235E8-4500-1672-D07C-3C37BE45CEA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8950" cy="4676775"/>
                    <a:chOff x="0" y="0"/>
                    <a:chExt cx="6838950" cy="4676775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04591592-4A59-3B7D-20A2-3C11C93361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6838950" cy="4676775"/>
                      <a:chOff x="0" y="0"/>
                      <a:chExt cx="6838950" cy="467677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2" name="Text Box 2">
                            <a:extLst>
                              <a:ext uri="{FF2B5EF4-FFF2-40B4-BE49-F238E27FC236}">
                                <a16:creationId xmlns:a16="http://schemas.microsoft.com/office/drawing/2014/main" id="{1C27D8DF-E635-58FD-D361-7DB3BE1AE051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6010275" y="2295525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sz="11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sz="1100" i="1" kern="1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𝑁𝑀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2" name="Text Box 2">
                            <a:extLst>
                              <a:ext uri="{FF2B5EF4-FFF2-40B4-BE49-F238E27FC236}">
                                <a16:creationId xmlns:a16="http://schemas.microsoft.com/office/drawing/2014/main" id="{1C27D8DF-E635-58FD-D361-7DB3BE1AE05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6010275" y="2295525"/>
                            <a:ext cx="381000" cy="361950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93" name="Group 92">
                        <a:extLst>
                          <a:ext uri="{FF2B5EF4-FFF2-40B4-BE49-F238E27FC236}">
                            <a16:creationId xmlns:a16="http://schemas.microsoft.com/office/drawing/2014/main" id="{D65EFB51-3163-4925-58D7-8088D848A8E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6838950" cy="4676775"/>
                        <a:chOff x="0" y="0"/>
                        <a:chExt cx="6838950" cy="4676775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94" name="Text Box 2">
                              <a:extLst>
                                <a:ext uri="{FF2B5EF4-FFF2-40B4-BE49-F238E27FC236}">
                                  <a16:creationId xmlns:a16="http://schemas.microsoft.com/office/drawing/2014/main" id="{58A9AFF1-AD94-5B87-4344-8F995EF57BEF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019550" y="2638425"/>
                              <a:ext cx="381000" cy="36195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>
                                <a:lnSpc>
                                  <a:spcPct val="107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800"/>
                                </a:spcAft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94" name="Text Box 2">
                              <a:extLst>
                                <a:ext uri="{FF2B5EF4-FFF2-40B4-BE49-F238E27FC236}">
                                  <a16:creationId xmlns:a16="http://schemas.microsoft.com/office/drawing/2014/main" id="{58A9AFF1-AD94-5B87-4344-8F995EF57BE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4019550" y="2638425"/>
                              <a:ext cx="381000" cy="361950"/>
                            </a:xfrm>
                            <a:prstGeom prst="rect">
                              <a:avLst/>
                            </a:prstGeom>
                            <a:blipFill>
                              <a:blip r:embed="rId3"/>
                              <a:stretch>
                                <a:fillRect/>
                              </a:stretch>
                            </a:blipFill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95" name="Group 94">
                          <a:extLst>
                            <a:ext uri="{FF2B5EF4-FFF2-40B4-BE49-F238E27FC236}">
                              <a16:creationId xmlns:a16="http://schemas.microsoft.com/office/drawing/2014/main" id="{1B64A5C7-D0C4-86A8-A4D1-1CEF2CE034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6838950" cy="4676775"/>
                          <a:chOff x="0" y="0"/>
                          <a:chExt cx="6838950" cy="4676775"/>
                        </a:xfrm>
                      </p:grpSpPr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96" name="Text Box 2">
                                <a:extLst>
                                  <a:ext uri="{FF2B5EF4-FFF2-40B4-BE49-F238E27FC236}">
                                    <a16:creationId xmlns:a16="http://schemas.microsoft.com/office/drawing/2014/main" id="{87045828-1286-5068-1671-EB278154DE43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867150" y="2047875"/>
                                <a:ext cx="381000" cy="361950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marL="0" marR="0">
                                  <a:lnSpc>
                                    <a:spcPct val="107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800"/>
                                  </a:spcAft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sz="11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𝐽</m:t>
                                          </m:r>
                                        </m:e>
                                        <m:sub>
                                          <m:r>
                                            <a:rPr lang="en-US" sz="11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1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en-US" sz="1100" kern="100">
                                  <a:effectLst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96" name="Text Box 2">
                                <a:extLst>
                                  <a:ext uri="{FF2B5EF4-FFF2-40B4-BE49-F238E27FC236}">
                                    <a16:creationId xmlns:a16="http://schemas.microsoft.com/office/drawing/2014/main" id="{87045828-1286-5068-1671-EB278154DE43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3867150" y="2047875"/>
                                <a:ext cx="381000" cy="361950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/>
                                </a:stretch>
                              </a:blipFill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grpSp>
                        <p:nvGrpSpPr>
                          <p:cNvPr id="97" name="Group 96">
                            <a:extLst>
                              <a:ext uri="{FF2B5EF4-FFF2-40B4-BE49-F238E27FC236}">
                                <a16:creationId xmlns:a16="http://schemas.microsoft.com/office/drawing/2014/main" id="{1E06C1E5-46A4-C19E-BD34-951D27F4A84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6838950" cy="4676775"/>
                            <a:chOff x="0" y="0"/>
                            <a:chExt cx="6838950" cy="4676775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98" name="Text Box 2">
                                  <a:extLst>
                                    <a:ext uri="{FF2B5EF4-FFF2-40B4-BE49-F238E27FC236}">
                                      <a16:creationId xmlns:a16="http://schemas.microsoft.com/office/drawing/2014/main" id="{89731523-C709-94AC-1D1B-F71D6B68EA2F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2828925" y="2295525"/>
                                  <a:ext cx="381000" cy="361950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marL="0" marR="0">
                                    <a:lnSpc>
                                      <a:spcPct val="107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800"/>
                                    </a:spcAft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𝐽</m:t>
                                            </m:r>
                                          </m:e>
                                          <m:sub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11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en-US" sz="1100" kern="100">
                                    <a:effectLst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98" name="Text Box 2">
                                  <a:extLst>
                                    <a:ext uri="{FF2B5EF4-FFF2-40B4-BE49-F238E27FC236}">
                                      <a16:creationId xmlns:a16="http://schemas.microsoft.com/office/drawing/2014/main" id="{89731523-C709-94AC-1D1B-F71D6B68EA2F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 bwMode="auto">
                                <a:xfrm>
                                  <a:off x="2828925" y="2295525"/>
                                  <a:ext cx="381000" cy="361950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5"/>
                                  <a:stretch>
                                    <a:fillRect/>
                                  </a:stretch>
                                </a:blipFill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grpSp>
                          <p:nvGrpSpPr>
                            <p:cNvPr id="99" name="Group 98">
                              <a:extLst>
                                <a:ext uri="{FF2B5EF4-FFF2-40B4-BE49-F238E27FC236}">
                                  <a16:creationId xmlns:a16="http://schemas.microsoft.com/office/drawing/2014/main" id="{B4CFD360-7F15-2DD3-71E1-E42AE4580B89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6838950" cy="4676775"/>
                              <a:chOff x="0" y="0"/>
                              <a:chExt cx="6838950" cy="4676775"/>
                            </a:xfrm>
                          </p:grpSpPr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100" name="Text Box 2">
                                    <a:extLst>
                                      <a:ext uri="{FF2B5EF4-FFF2-40B4-BE49-F238E27FC236}">
                                        <a16:creationId xmlns:a16="http://schemas.microsoft.com/office/drawing/2014/main" id="{A8E3F2B5-5E3B-10B3-8E0A-ACA2ABDFC5E9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266950" y="2543175"/>
                                    <a:ext cx="381000" cy="36195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marL="0" marR="0">
                                      <a:lnSpc>
                                        <a:spcPct val="107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800"/>
                                      </a:spcAft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sz="11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1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1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en-US" sz="1100" kern="10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100" name="Text Box 2">
                                    <a:extLst>
                                      <a:ext uri="{FF2B5EF4-FFF2-40B4-BE49-F238E27FC236}">
                                        <a16:creationId xmlns:a16="http://schemas.microsoft.com/office/drawing/2014/main" id="{A8E3F2B5-5E3B-10B3-8E0A-ACA2ABDFC5E9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266950" y="2543175"/>
                                    <a:ext cx="381000" cy="361950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6"/>
                                    <a:stretch>
                                      <a:fillRect/>
                                    </a:stretch>
                                  </a:blipFill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p:grpSp>
                            <p:nvGrpSpPr>
                              <p:cNvPr id="101" name="Group 100">
                                <a:extLst>
                                  <a:ext uri="{FF2B5EF4-FFF2-40B4-BE49-F238E27FC236}">
                                    <a16:creationId xmlns:a16="http://schemas.microsoft.com/office/drawing/2014/main" id="{C3739F24-48CE-A367-3272-D57B13E6646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0"/>
                                <a:ext cx="6838950" cy="4676775"/>
                                <a:chOff x="0" y="0"/>
                                <a:chExt cx="6838950" cy="4676775"/>
                              </a:xfrm>
                            </p:grpSpPr>
                            <mc:AlternateContent xmlns:mc="http://schemas.openxmlformats.org/markup-compatibility/2006" xmlns:a14="http://schemas.microsoft.com/office/drawing/2010/main">
                              <mc:Choice Requires="a14">
                                <p:sp>
                                  <p:nvSpPr>
                                    <p:cNvPr id="102" name="Text Box 2">
                                      <a:extLst>
                                        <a:ext uri="{FF2B5EF4-FFF2-40B4-BE49-F238E27FC236}">
                                          <a16:creationId xmlns:a16="http://schemas.microsoft.com/office/drawing/2014/main" id="{B4805CDE-278A-3344-A1EC-B67F70660829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762000" y="2390775"/>
                                      <a:ext cx="381000" cy="36195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marL="0" marR="0">
                                        <a:lnSpc>
                                          <a:spcPct val="107000"/>
                                        </a:lnSpc>
                                        <a:spcBef>
                                          <a:spcPts val="0"/>
                                        </a:spcBef>
                                        <a:spcAft>
                                          <a:spcPts val="800"/>
                                        </a:spcAft>
                                      </a:pPr>
                                      <a14:m>
                                        <m:oMathPara xmlns:m="http://schemas.openxmlformats.org/officeDocument/2006/math">
                                          <m:oMathParaPr>
                                            <m:jc m:val="centerGroup"/>
                                          </m:oMathParaPr>
                                          <m:oMath xmlns:m="http://schemas.openxmlformats.org/officeDocument/2006/math">
                                            <m:sSub>
                                              <m:sSubPr>
                                                <m:ctrlPr>
                                                  <a:rPr lang="en-US" sz="11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 i="1" kern="10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oMath>
                                        </m:oMathPara>
                                      </a14:m>
                                      <a:endParaRPr lang="en-US" sz="1100" kern="10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endParaRPr>
                                    </a:p>
                                  </p:txBody>
                                </p:sp>
                              </mc:Choice>
                              <mc:Fallback xmlns="">
                                <p:sp>
                                  <p:nvSpPr>
                                    <p:cNvPr id="102" name="Text Box 2">
                                      <a:extLst>
                                        <a:ext uri="{FF2B5EF4-FFF2-40B4-BE49-F238E27FC236}">
                                          <a16:creationId xmlns:a16="http://schemas.microsoft.com/office/drawing/2014/main" id="{B4805CDE-278A-3344-A1EC-B67F70660829}"/>
                                        </a:ext>
                                      </a:extLst>
                                    </p:cNvPr>
                                    <p:cNvSpPr txBox="1">
                                      <a:spLocks noRot="1" noChangeAspect="1" noMove="1" noResize="1" noEditPoints="1" noAdjustHandles="1" noChangeArrowheads="1" noChangeShapeType="1" noTextEdit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762000" y="2390775"/>
                                      <a:ext cx="381000" cy="361950"/>
                                    </a:xfrm>
                                    <a:prstGeom prst="rect">
                                      <a:avLst/>
                                    </a:prstGeom>
                                    <a:blipFill>
                                      <a:blip r:embed="rId7"/>
                                      <a:stretch>
                                        <a:fillRect/>
                                      </a:stretch>
                                    </a:blipFill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/>
                                    <a:lstStyle/>
                                    <a:p>
                                      <a:r>
                                        <a:rPr lang="en-US">
                                          <a:noFill/>
                                        </a:rPr>
                                        <a:t> </a:t>
                                      </a:r>
                                    </a:p>
                                  </p:txBody>
                                </p:sp>
                              </mc:Fallback>
                            </mc:AlternateContent>
                            <p:grpSp>
                              <p:nvGrpSpPr>
                                <p:cNvPr id="103" name="Group 102">
                                  <a:extLst>
                                    <a:ext uri="{FF2B5EF4-FFF2-40B4-BE49-F238E27FC236}">
                                      <a16:creationId xmlns:a16="http://schemas.microsoft.com/office/drawing/2014/main" id="{6ABC93D3-F714-B7FE-3ABB-4928AC5C6549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0"/>
                                  <a:ext cx="6838950" cy="4676775"/>
                                  <a:chOff x="0" y="0"/>
                                  <a:chExt cx="6838950" cy="4676775"/>
                                </a:xfrm>
                              </p:grpSpPr>
                              <mc:AlternateContent xmlns:mc="http://schemas.openxmlformats.org/markup-compatibility/2006" xmlns:a14="http://schemas.microsoft.com/office/drawing/2010/main">
                                <mc:Choice Requires="a14">
                                  <p:sp>
                                    <p:nvSpPr>
                                      <p:cNvPr id="104" name="Text Box 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8C7D82B-CCE2-543E-CF9F-1E24F95596FD}"/>
                                          </a:ext>
                                        </a:extLst>
                                      </p:cNvPr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5905500" y="0"/>
                                        <a:ext cx="381000" cy="361950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  <a:miter lim="800000"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 rot="0" vert="horz" wrap="square" lIns="91440" tIns="45720" rIns="91440" bIns="45720" anchor="t" anchorCtr="0">
                                        <a:noAutofit/>
                                      </a:bodyPr>
                                      <a:lstStyle/>
                                      <a:p>
                                        <a:pPr marL="0" marR="0">
                                          <a:lnSpc>
                                            <a:spcPct val="107000"/>
                                          </a:lnSpc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800"/>
                                          </a:spcAft>
                                        </a:pPr>
                                        <a14:m>
                                          <m:oMathPara xmlns:m="http://schemas.openxmlformats.org/officeDocument/2006/math">
                                            <m:oMathParaPr>
                                              <m:jc m:val="centerGroup"/>
                                            </m:oMathParaPr>
                                            <m:oMath xmlns:m="http://schemas.openxmlformats.org/officeDocument/2006/math">
                                              <m:sSub>
                                                <m:sSubPr>
                                                  <m:ctrlPr>
                                                    <a:rPr lang="en-US" sz="11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1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1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oMath>
                                          </m:oMathPara>
                                        </a14:m>
                                        <a:endParaRPr lang="en-US" sz="1100" kern="100">
                                          <a:effectLst/>
                                          <a:latin typeface="Calibri" panose="020F0502020204030204" pitchFamily="34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endParaRPr>
                                      </a:p>
                                    </p:txBody>
                                  </p:sp>
                                </mc:Choice>
                                <mc:Fallback xmlns="">
                                  <p:sp>
                                    <p:nvSpPr>
                                      <p:cNvPr id="104" name="Text Box 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8C7D82B-CCE2-543E-CF9F-1E24F95596FD}"/>
                                          </a:ext>
                                        </a:extLst>
                                      </p:cNvPr>
                                      <p:cNvSpPr txBox="1">
                                        <a:spLocks noRot="1" noChangeAspect="1" noMove="1" noResize="1" noEditPoints="1" noAdjustHandles="1" noChangeArrowheads="1" noChangeShapeType="1" noTextEdit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5905500" y="0"/>
                                        <a:ext cx="381000" cy="361950"/>
                                      </a:xfrm>
                                      <a:prstGeom prst="rect">
                                        <a:avLst/>
                                      </a:prstGeom>
                                      <a:blipFill>
                                        <a:blip r:embed="rId8"/>
                                        <a:stretch>
                                          <a:fillRect/>
                                        </a:stretch>
                                      </a:blipFill>
                                      <a:ln w="9525">
                                        <a:noFill/>
                                        <a:miter lim="800000"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/>
                                      <a:lstStyle/>
                                      <a:p>
                                        <a:r>
                                          <a:rPr lang="en-US">
                                            <a:noFill/>
                                          </a:rPr>
                                          <a:t> </a:t>
                                        </a:r>
                                      </a:p>
                                    </p:txBody>
                                  </p:sp>
                                </mc:Fallback>
                              </mc:AlternateContent>
                              <p:grpSp>
                                <p:nvGrpSpPr>
                                  <p:cNvPr id="105" name="Group 104">
                                    <a:extLst>
                                      <a:ext uri="{FF2B5EF4-FFF2-40B4-BE49-F238E27FC236}">
                                        <a16:creationId xmlns:a16="http://schemas.microsoft.com/office/drawing/2014/main" id="{E80F96E5-12D6-F1B6-1ED8-2CF41C4A1318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0"/>
                                    <a:ext cx="6838950" cy="4676775"/>
                                    <a:chOff x="0" y="0"/>
                                    <a:chExt cx="6838950" cy="4676775"/>
                                  </a:xfrm>
                                </p:grpSpPr>
                                <mc:AlternateContent xmlns:mc="http://schemas.openxmlformats.org/markup-compatibility/2006" xmlns:a14="http://schemas.microsoft.com/office/drawing/2010/main">
                                  <mc:Choice Requires="a14">
                                    <p:sp>
                                      <p:nvSpPr>
                                        <p:cNvPr id="106" name="Text Box 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389E974-F499-0882-E0B1-81E14325A2A0}"/>
                                            </a:ext>
                                          </a:extLst>
                                        </p:cNvPr>
                                        <p:cNvSpPr txBox="1">
                                          <a:spLocks noChangeArrowheads="1"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561975" y="0"/>
                                          <a:ext cx="381000" cy="361950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9525">
                                          <a:noFill/>
                                          <a:miter lim="800000"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 rot="0" vert="horz" wrap="square" lIns="91440" tIns="45720" rIns="91440" bIns="45720" anchor="t" anchorCtr="0">
                                          <a:noAutofit/>
                                        </a:bodyPr>
                                        <a:lstStyle/>
                                        <a:p>
                                          <a:pPr marL="0" marR="0">
                                            <a:lnSpc>
                                              <a:spcPct val="107000"/>
                                            </a:lnSpc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800"/>
                                            </a:spcAft>
                                          </a:pPr>
                                          <a14:m>
                                            <m:oMathPara xmlns:m="http://schemas.openxmlformats.org/officeDocument/2006/math">
                                              <m:oMathParaPr>
                                                <m:jc m:val="centerGroup"/>
                                              </m:oMathParaPr>
                                              <m:oMath xmlns:m="http://schemas.openxmlformats.org/officeDocument/2006/math">
                                                <m:sSub>
                                                  <m:sSubPr>
                                                    <m:ctrlPr>
                                                      <a:rPr lang="en-US" sz="1100" i="1" kern="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100" i="1" kern="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  <m:t>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100" i="1" kern="1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Arial" panose="020B0604020202020204" pitchFamily="34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oMath>
                                            </m:oMathPara>
                                          </a14:m>
                                          <a:endParaRPr lang="en-US" sz="1100" kern="100">
                                            <a:effectLst/>
                                            <a:latin typeface="Calibri" panose="020F0502020204030204" pitchFamily="34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endParaRPr>
                                        </a:p>
                                      </p:txBody>
                                    </p:sp>
                                  </mc:Choice>
                                  <mc:Fallback xmlns="">
                                    <p:sp>
                                      <p:nvSpPr>
                                        <p:cNvPr id="106" name="Text Box 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389E974-F499-0882-E0B1-81E14325A2A0}"/>
                                            </a:ext>
                                          </a:extLst>
                                        </p:cNvPr>
                                        <p:cNvSpPr txBox="1">
                                          <a:spLocks noRot="1" noChangeAspect="1" noMove="1" noResize="1" noEditPoints="1" noAdjustHandles="1" noChangeArrowheads="1" noChangeShapeType="1" noTextEdit="1"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561975" y="0"/>
                                          <a:ext cx="381000" cy="361950"/>
                                        </a:xfrm>
                                        <a:prstGeom prst="rect">
                                          <a:avLst/>
                                        </a:prstGeom>
                                        <a:blipFill>
                                          <a:blip r:embed="rId9"/>
                                          <a:stretch>
                                            <a:fillRect/>
                                          </a:stretch>
                                        </a:blipFill>
                                        <a:ln w="9525">
                                          <a:noFill/>
                                          <a:miter lim="800000"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/>
                                        <a:lstStyle/>
                                        <a:p>
                                          <a:r>
                                            <a:rPr lang="en-US">
                                              <a:noFill/>
                                            </a:rPr>
                                            <a:t> </a:t>
                                          </a:r>
                                        </a:p>
                                      </p:txBody>
                                    </p:sp>
                                  </mc:Fallback>
                                </mc:AlternateContent>
                                <p:grpSp>
                                  <p:nvGrpSpPr>
                                    <p:cNvPr id="107" name="Group 106">
                                      <a:extLst>
                                        <a:ext uri="{FF2B5EF4-FFF2-40B4-BE49-F238E27FC236}">
                                          <a16:creationId xmlns:a16="http://schemas.microsoft.com/office/drawing/2014/main" id="{50E3AA43-4A9C-B9E9-F47F-8DF4FA9367E0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9525"/>
                                      <a:ext cx="6838950" cy="4667250"/>
                                      <a:chOff x="0" y="0"/>
                                      <a:chExt cx="6838950" cy="4667250"/>
                                    </a:xfrm>
                                  </p:grpSpPr>
                                  <mc:AlternateContent xmlns:mc="http://schemas.openxmlformats.org/markup-compatibility/2006" xmlns:a14="http://schemas.microsoft.com/office/drawing/2010/main">
                                    <mc:Choice Requires="a14">
                                      <p:sp>
                                        <p:nvSpPr>
                                          <p:cNvPr id="108" name="Text Box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031769BF-B98C-7AF5-26D1-93F2889A04C0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2657475" y="0"/>
                                            <a:ext cx="381000" cy="36195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 marL="0" marR="0">
                                              <a:lnSpc>
                                                <a:spcPct val="107000"/>
                                              </a:lnSpc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14:m>
                                              <m:oMathPara xmlns:m="http://schemas.openxmlformats.org/officeDocument/2006/math">
                                                <m:oMathParaPr>
                                                  <m:jc m:val="centerGroup"/>
                                                </m:oMathParaPr>
                                                <m:oMath xmlns:m="http://schemas.openxmlformats.org/officeDocument/2006/math">
                                                  <m:sSub>
                                                    <m:sSubPr>
                                                      <m:ctrlPr>
                                                        <a:rPr lang="en-US" sz="11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1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1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oMath>
                                              </m:oMathPara>
                                            </a14:m>
                                            <a:endParaRPr lang="en-US" sz="1100" kern="100">
                                              <a:effectLst/>
                                              <a:latin typeface="Calibri" panose="020F0502020204030204" pitchFamily="34" charset="0"/>
                                              <a:ea typeface="Calibri" panose="020F0502020204030204" pitchFamily="34" charset="0"/>
                                              <a:cs typeface="Arial" panose="020B0604020202020204" pitchFamily="34" charset="0"/>
                                            </a:endParaRPr>
                                          </a:p>
                                        </p:txBody>
                                      </p:sp>
                                    </mc:Choice>
                                    <mc:Fallback xmlns="">
                                      <p:sp>
                                        <p:nvSpPr>
                                          <p:cNvPr id="108" name="Text Box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031769BF-B98C-7AF5-26D1-93F2889A04C0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Rot="1" noChangeAspect="1" noMove="1" noResize="1" noEditPoints="1" noAdjustHandles="1" noChangeArrowheads="1" noChangeShapeType="1" noTextEdit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2657475" y="0"/>
                                            <a:ext cx="381000" cy="36195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blipFill>
                                            <a:blip r:embed="rId10"/>
                                            <a:stretch>
                                              <a:fillRect/>
                                            </a:stretch>
                                          </a:blipFill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/>
                                          <a:lstStyle/>
                                          <a:p>
                                            <a:r>
                                              <a:rPr lang="en-US">
                                                <a:noFill/>
                                              </a:rPr>
                                              <a:t> </a:t>
                                            </a:r>
                                          </a:p>
                                        </p:txBody>
                                      </p:sp>
                                    </mc:Fallback>
                                  </mc:AlternateContent>
                                  <p:grpSp>
                                    <p:nvGrpSpPr>
                                      <p:cNvPr id="109" name="Group 10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FA7074B-9221-41E9-129E-78A84E195810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0" y="285750"/>
                                        <a:ext cx="6838950" cy="4381500"/>
                                        <a:chOff x="0" y="0"/>
                                        <a:chExt cx="6838950" cy="4381500"/>
                                      </a:xfrm>
                                    </p:grpSpPr>
                                    <p:cxnSp>
                                      <p:nvCxnSpPr>
                                        <p:cNvPr id="110" name="Straight Arrow Connector 10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C101A5B8-DDC8-6178-E79F-D638BDA08F9C}"/>
                                            </a:ext>
                                          </a:extLst>
                                        </p:cNvPr>
                                        <p:cNvCxnSpPr/>
                                        <p:nvPr/>
                                      </p:nvCxnSpPr>
                                      <p:spPr>
                                        <a:xfrm>
                                          <a:off x="733425" y="0"/>
                                          <a:ext cx="0" cy="400050"/>
                                        </a:xfrm>
                                        <a:prstGeom prst="straightConnector1">
                                          <a:avLst/>
                                        </a:prstGeom>
                                        <a:ln>
                                          <a:tailEnd type="triangle"/>
                                        </a:ln>
                                      </p:spPr>
                                      <p:style>
                                        <a:lnRef idx="3">
                                          <a:schemeClr val="dk1"/>
                                        </a:lnRef>
                                        <a:fillRef idx="0">
                                          <a:schemeClr val="dk1"/>
                                        </a:fillRef>
                                        <a:effectRef idx="2">
                                          <a:schemeClr val="dk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  <p:cxnSp>
                                      <p:nvCxnSpPr>
                                        <p:cNvPr id="111" name="Straight Arrow Connector 11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49E6C98F-5458-2466-0C11-114E216DE4CE}"/>
                                            </a:ext>
                                          </a:extLst>
                                        </p:cNvPr>
                                        <p:cNvCxnSpPr/>
                                        <p:nvPr/>
                                      </p:nvCxnSpPr>
                                      <p:spPr>
                                        <a:xfrm>
                                          <a:off x="2857500" y="0"/>
                                          <a:ext cx="0" cy="400050"/>
                                        </a:xfrm>
                                        <a:prstGeom prst="straightConnector1">
                                          <a:avLst/>
                                        </a:prstGeom>
                                        <a:ln>
                                          <a:tailEnd type="triangle"/>
                                        </a:ln>
                                      </p:spPr>
                                      <p:style>
                                        <a:lnRef idx="3">
                                          <a:schemeClr val="dk1"/>
                                        </a:lnRef>
                                        <a:fillRef idx="0">
                                          <a:schemeClr val="dk1"/>
                                        </a:fillRef>
                                        <a:effectRef idx="2">
                                          <a:schemeClr val="dk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  <p:cxnSp>
                                      <p:nvCxnSpPr>
                                        <p:cNvPr id="112" name="Straight Arrow Connector 11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FDD21662-616D-425F-BBD4-EA93EC5FA941}"/>
                                            </a:ext>
                                          </a:extLst>
                                        </p:cNvPr>
                                        <p:cNvCxnSpPr/>
                                        <p:nvPr/>
                                      </p:nvCxnSpPr>
                                      <p:spPr>
                                        <a:xfrm>
                                          <a:off x="6086475" y="0"/>
                                          <a:ext cx="0" cy="400050"/>
                                        </a:xfrm>
                                        <a:prstGeom prst="straightConnector1">
                                          <a:avLst/>
                                        </a:prstGeom>
                                        <a:ln>
                                          <a:tailEnd type="triangle"/>
                                        </a:ln>
                                      </p:spPr>
                                      <p:style>
                                        <a:lnRef idx="3">
                                          <a:schemeClr val="dk1"/>
                                        </a:lnRef>
                                        <a:fillRef idx="0">
                                          <a:schemeClr val="dk1"/>
                                        </a:fillRef>
                                        <a:effectRef idx="2">
                                          <a:schemeClr val="dk1"/>
                                        </a:effectRef>
                                        <a:fontRef idx="minor">
                                          <a:schemeClr val="tx1"/>
                                        </a:fontRef>
                                      </p:style>
                                    </p:cxnSp>
                                    <p:grpSp>
                                      <p:nvGrpSpPr>
                                        <p:cNvPr id="113" name="Group 11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96C61665-9861-FE97-521D-4A07142322EF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0" y="409575"/>
                                          <a:ext cx="6838950" cy="3971925"/>
                                          <a:chOff x="0" y="0"/>
                                          <a:chExt cx="6838950" cy="3971925"/>
                                        </a:xfrm>
                                      </p:grpSpPr>
                                      <mc:AlternateContent xmlns:mc="http://schemas.openxmlformats.org/markup-compatibility/2006" xmlns:a14="http://schemas.microsoft.com/office/drawing/2010/main">
                                        <mc:Choice Requires="a14">
                                          <p:sp>
                                            <p:nvSpPr>
                                              <p:cNvPr id="114" name="Text Box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F7B5A45-A25A-1038-7C6E-151DA73B4688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4676775" y="161925"/>
                                                <a:ext cx="647700" cy="36195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marL="0" marR="0">
                                                  <a:lnSpc>
                                                    <a:spcPct val="107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800"/>
                                                  </a:spcAft>
                                                </a:pPr>
                                                <a14:m>
                                                  <m:oMathPara xmlns:m="http://schemas.openxmlformats.org/officeDocument/2006/math">
                                                    <m:oMathParaPr>
                                                      <m:jc m:val="centerGroup"/>
                                                    </m:oMathParaPr>
                                                    <m:oMath xmlns:m="http://schemas.openxmlformats.org/officeDocument/2006/math"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𝐾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𝑁</m:t>
                                                          </m:r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−1)(</m:t>
                                                          </m:r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𝑁</m:t>
                                                          </m:r>
                                                          <m:r>
                                                            <a:rPr lang="en-US" sz="1100" i="1" kern="1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Arial" panose="020B0604020202020204" pitchFamily="34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b>
                                                      </m:sSub>
                                                    </m:oMath>
                                                  </m:oMathPara>
                                                </a14:m>
                                                <a:endParaRPr lang="en-US" sz="1100" kern="100">
                                                  <a:effectLst/>
                                                  <a:latin typeface="Calibri" panose="020F0502020204030204" pitchFamily="34" charset="0"/>
                                                  <a:ea typeface="Calibri" panose="020F0502020204030204" pitchFamily="34" charset="0"/>
                                                  <a:cs typeface="Arial" panose="020B0604020202020204" pitchFamily="34" charset="0"/>
                                                </a:endParaRPr>
                                              </a:p>
                                            </p:txBody>
                                          </p:sp>
                                        </mc:Choice>
                                        <mc:Fallback xmlns="">
                                          <p:sp>
                                            <p:nvSpPr>
                                              <p:cNvPr id="114" name="Text Box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F7B5A45-A25A-1038-7C6E-151DA73B4688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Rot="1" noChangeAspect="1" noMove="1" noResize="1" noEditPoints="1" noAdjustHandles="1" noChangeArrowheads="1" noChangeShapeType="1" noTextEdit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4676775" y="161925"/>
                                                <a:ext cx="647700" cy="36195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blipFill>
                                                <a:blip r:embed="rId11"/>
                                                <a:stretch>
                                                  <a:fillRect r="-6604"/>
                                                </a:stretch>
                                              </a:blipFill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/>
                                              <a:lstStyle/>
                                              <a:p>
                                                <a:r>
                                                  <a:rPr lang="en-US">
                                                    <a:noFill/>
                                                  </a:rPr>
                                                  <a:t> </a:t>
                                                </a:r>
                                              </a:p>
                                            </p:txBody>
                                          </p:sp>
                                        </mc:Fallback>
                                      </mc:AlternateContent>
                                      <p:grpSp>
                                        <p:nvGrpSpPr>
                                          <p:cNvPr id="115" name="Group 114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48BF0857-2693-90D8-75D8-1F347CAED4BB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0" y="0"/>
                                            <a:ext cx="6838950" cy="3971925"/>
                                            <a:chOff x="0" y="0"/>
                                            <a:chExt cx="6838950" cy="3971925"/>
                                          </a:xfrm>
                                        </p:grpSpPr>
                                        <mc:AlternateContent xmlns:mc="http://schemas.openxmlformats.org/markup-compatibility/2006" xmlns:a14="http://schemas.microsoft.com/office/drawing/2010/main">
                                          <mc:Choice Requires="a14">
                                            <p:sp>
                                              <p:nvSpPr>
                                                <p:cNvPr id="116" name="Text Box 2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B84587D9-E2A7-D3E1-77A0-4E209DA916CA}"/>
                                                    </a:ext>
                                                  </a:extLst>
                                                </p:cNvPr>
                                                <p:cNvSpPr txBox="1">
                                                  <a:spLocks noChangeArrowheads="1"/>
                                                </p:cNvSpPr>
                                                <p:nvPr/>
                                              </p:nvSpPr>
                                              <p:spPr bwMode="auto">
                                                <a:xfrm>
                                                  <a:off x="1600200" y="161925"/>
                                                  <a:ext cx="381000" cy="36195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noFill/>
                                                <a:ln w="9525">
                                                  <a:noFill/>
                                                  <a:miter lim="800000"/>
                                                  <a:headEnd/>
                                                  <a:tailEnd/>
                                                </a:ln>
                                              </p:spPr>
                                              <p:txBody>
                                                <a:bodyPr rot="0" vert="horz" wrap="square" lIns="91440" tIns="45720" rIns="91440" bIns="45720" anchor="t" anchorCtr="0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marL="0" marR="0">
                                                    <a:lnSpc>
                                                      <a:spcPct val="107000"/>
                                                    </a:lnSpc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800"/>
                                                    </a:spcAft>
                                                  </a:pPr>
                                                  <a14:m>
                                                    <m:oMathPara xmlns:m="http://schemas.openxmlformats.org/officeDocument/2006/math">
                                                      <m:oMathParaPr>
                                                        <m:jc m:val="centerGroup"/>
                                                      </m:oMathParaPr>
                                                      <m:oMath xmlns:m="http://schemas.openxmlformats.org/officeDocument/2006/math"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100" i="1" kern="1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Calibri" panose="020F0502020204030204" pitchFamily="34" charset="0"/>
                                                                <a:cs typeface="Arial" panose="020B0604020202020204" pitchFamily="34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100" i="1" kern="1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Calibri" panose="020F0502020204030204" pitchFamily="34" charset="0"/>
                                                                <a:cs typeface="Arial" panose="020B0604020202020204" pitchFamily="34" charset="0"/>
                                                              </a:rPr>
                                                              <m:t>𝐾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100" i="1" kern="1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  <a:ea typeface="Calibri" panose="020F0502020204030204" pitchFamily="34" charset="0"/>
                                                                <a:cs typeface="Arial" panose="020B0604020202020204" pitchFamily="34" charset="0"/>
                                                              </a:rPr>
                                                              <m:t>12</m:t>
                                                            </m:r>
                                                          </m:sub>
                                                        </m:sSub>
                                                      </m:oMath>
                                                    </m:oMathPara>
                                                  </a14:m>
                                                  <a:endParaRPr lang="en-US" sz="1100" kern="100">
                                                    <a:effectLst/>
                                                    <a:latin typeface="Calibri" panose="020F0502020204030204" pitchFamily="34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endParaRPr>
                                                </a:p>
                                              </p:txBody>
                                            </p:sp>
                                          </mc:Choice>
                                          <mc:Fallback xmlns="">
                                            <p:sp>
                                              <p:nvSpPr>
                                                <p:cNvPr id="116" name="Text Box 2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B84587D9-E2A7-D3E1-77A0-4E209DA916CA}"/>
                                                    </a:ext>
                                                  </a:extLst>
                                                </p:cNvPr>
                                                <p:cNvSpPr txBox="1">
                                                  <a:spLocks noRot="1" noChangeAspect="1" noMove="1" noResize="1" noEditPoints="1" noAdjustHandles="1" noChangeArrowheads="1" noChangeShapeType="1" noTextEdit="1"/>
                                                </p:cNvSpPr>
                                                <p:nvPr/>
                                              </p:nvSpPr>
                                              <p:spPr bwMode="auto">
                                                <a:xfrm>
                                                  <a:off x="1600200" y="161925"/>
                                                  <a:ext cx="381000" cy="36195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blipFill>
                                                  <a:blip r:embed="rId12"/>
                                                  <a:stretch>
                                                    <a:fillRect/>
                                                  </a:stretch>
                                                </a:blipFill>
                                                <a:ln w="9525">
                                                  <a:noFill/>
                                                  <a:miter lim="800000"/>
                                                  <a:headEnd/>
                                                  <a:tailEnd/>
                                                </a:ln>
                                              </p:spPr>
                                              <p:txBody>
                                                <a:bodyPr/>
                                                <a:lstStyle/>
                                                <a:p>
                                                  <a:r>
                                                    <a:rPr lang="en-US">
                                                      <a:noFill/>
                                                    </a:rPr>
                                                    <a:t> </a:t>
                                                  </a:r>
                                                </a:p>
                                              </p:txBody>
                                            </p:sp>
                                          </mc:Fallback>
                                        </mc:AlternateContent>
                                        <p:grpSp>
                                          <p:nvGrpSpPr>
                                            <p:cNvPr id="117" name="Group 116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3A5AF441-4F91-4A17-72E6-C3AB1F6F9992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0" y="0"/>
                                              <a:ext cx="6838950" cy="3971925"/>
                                              <a:chOff x="0" y="0"/>
                                              <a:chExt cx="6838950" cy="3971925"/>
                                            </a:xfrm>
                                          </p:grpSpPr>
                                          <mc:AlternateContent xmlns:mc="http://schemas.openxmlformats.org/markup-compatibility/2006" xmlns:a14="http://schemas.microsoft.com/office/drawing/2010/main">
                                            <mc:Choice Requires="a14">
                                              <p:sp>
                                                <p:nvSpPr>
                                                  <p:cNvPr id="118" name="Text Box 2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3D909DBB-DEE5-EEA0-E491-D90DDBBF17DE}"/>
                                                      </a:ext>
                                                    </a:extLst>
                                                  </p:cNvPr>
                                                  <p:cNvSpPr txBox="1">
                                                    <a:spLocks noChangeArrowheads="1"/>
                                                  </p:cNvSpPr>
                                                  <p:nvPr/>
                                                </p:nvSpPr>
                                                <p:spPr bwMode="auto">
                                                  <a:xfrm>
                                                    <a:off x="3638550" y="161925"/>
                                                    <a:ext cx="381000" cy="36195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noFill/>
                                                  <a:ln w="9525">
                                                    <a:noFill/>
                                                    <a:miter lim="800000"/>
                                                    <a:headEnd/>
                                                    <a:tailEnd/>
                                                  </a:ln>
                                                </p:spPr>
                                                <p:txBody>
                                                  <a:bodyPr rot="0" vert="horz" wrap="square" lIns="91440" tIns="45720" rIns="91440" bIns="45720" anchor="t" anchorCtr="0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marL="0" marR="0">
                                                      <a:lnSpc>
                                                        <a:spcPct val="107000"/>
                                                      </a:lnSpc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800"/>
                                                      </a:spcAft>
                                                    </a:pPr>
                                                    <a14:m>
                                                      <m:oMathPara xmlns:m="http://schemas.openxmlformats.org/officeDocument/2006/math">
                                                        <m:oMathParaPr>
                                                          <m:jc m:val="centerGroup"/>
                                                        </m:oMathParaPr>
                                                        <m:oMath xmlns:m="http://schemas.openxmlformats.org/officeDocument/2006/math"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100" i="1" kern="100"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100" i="1" kern="100"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rPr>
                                                                <m:t>𝐾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100" i="1" kern="100"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rPr>
                                                                <m:t>23</m:t>
                                                              </m:r>
                                                            </m:sub>
                                                          </m:sSub>
                                                        </m:oMath>
                                                      </m:oMathPara>
                                                    </a14:m>
                                                    <a:endParaRPr lang="en-US" sz="1100" kern="100">
                                                      <a:effectLst/>
                                                      <a:latin typeface="Calibri" panose="020F0502020204030204" pitchFamily="34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endParaRPr>
                                                  </a:p>
                                                </p:txBody>
                                              </p:sp>
                                            </mc:Choice>
                                            <mc:Fallback xmlns="">
                                              <p:sp>
                                                <p:nvSpPr>
                                                  <p:cNvPr id="118" name="Text Box 2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3D909DBB-DEE5-EEA0-E491-D90DDBBF17DE}"/>
                                                      </a:ext>
                                                    </a:extLst>
                                                  </p:cNvPr>
                                                  <p:cNvSpPr txBox="1">
                                                    <a:spLocks noRot="1" noChangeAspect="1" noMove="1" noResize="1" noEditPoints="1" noAdjustHandles="1" noChangeArrowheads="1" noChangeShapeType="1" noTextEdit="1"/>
                                                  </p:cNvSpPr>
                                                  <p:nvPr/>
                                                </p:nvSpPr>
                                                <p:spPr bwMode="auto">
                                                  <a:xfrm>
                                                    <a:off x="3638550" y="161925"/>
                                                    <a:ext cx="381000" cy="36195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blipFill>
                                                    <a:blip r:embed="rId13"/>
                                                    <a:stretch>
                                                      <a:fillRect/>
                                                    </a:stretch>
                                                  </a:blipFill>
                                                  <a:ln w="9525">
                                                    <a:noFill/>
                                                    <a:miter lim="800000"/>
                                                    <a:headEnd/>
                                                    <a:tailEnd/>
                                                  </a:ln>
                                                </p:spPr>
                                                <p:txBody>
                                                  <a:bodyPr/>
                                                  <a:lstStyle/>
                                                  <a:p>
                                                    <a:r>
                                                      <a:rPr lang="en-US">
                                                        <a:noFill/>
                                                      </a:rPr>
                                                      <a:t> </a:t>
                                                    </a:r>
                                                  </a:p>
                                                </p:txBody>
                                              </p:sp>
                                            </mc:Fallback>
                                          </mc:AlternateContent>
                                          <p:grpSp>
                                            <p:nvGrpSpPr>
                                              <p:cNvPr id="119" name="Group 11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ACD62AF-C8B2-D775-F7AD-F062171A5966}"/>
                                                  </a:ext>
                                                </a:extLst>
                                              </p:cNvPr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0" y="0"/>
                                                <a:ext cx="6838950" cy="3971925"/>
                                                <a:chOff x="0" y="0"/>
                                                <a:chExt cx="6838950" cy="3971925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120" name="Text Box 2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178B408C-9F23-BDFF-E061-4C0C972C5273}"/>
                                                    </a:ext>
                                                  </a:extLst>
                                                </p:cNvPr>
                                                <p:cNvSpPr txBox="1">
                                                  <a:spLocks noChangeArrowheads="1"/>
                                                </p:cNvSpPr>
                                                <p:nvPr/>
                                              </p:nvSpPr>
                                              <p:spPr bwMode="auto">
                                                <a:xfrm>
                                                  <a:off x="4133850" y="409575"/>
                                                  <a:ext cx="704850" cy="36195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noFill/>
                                                <a:ln w="9525">
                                                  <a:noFill/>
                                                  <a:miter lim="800000"/>
                                                  <a:headEnd/>
                                                  <a:tailEnd/>
                                                </a:ln>
                                              </p:spPr>
                                              <p:txBody>
                                                <a:bodyPr rot="0" vert="horz" wrap="square" lIns="91440" tIns="45720" rIns="91440" bIns="45720" anchor="t" anchorCtr="0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marL="0" marR="0">
                                                    <a:lnSpc>
                                                      <a:spcPct val="107000"/>
                                                    </a:lnSpc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800"/>
                                                    </a:spcAft>
                                                  </a:pPr>
                                                  <a:r>
                                                    <a:rPr lang="en-US" sz="1100" kern="100">
                                                      <a:effectLst/>
                                                      <a:latin typeface="Calibri" panose="020F0502020204030204" pitchFamily="34" charset="0"/>
                                                      <a:ea typeface="Calibri" panose="020F0502020204030204" pitchFamily="34" charset="0"/>
                                                      <a:cs typeface="Arial" panose="020B0604020202020204" pitchFamily="34" charset="0"/>
                                                    </a:rPr>
                                                    <a:t>…………</a:t>
                                                  </a:r>
                                                </a:p>
                                              </p:txBody>
                                            </p:sp>
                                            <p:grpSp>
                                              <p:nvGrpSpPr>
                                                <p:cNvPr id="121" name="Group 120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EBDEC605-8651-588A-77D0-82783D2FCE50}"/>
                                                    </a:ext>
                                                  </a:extLst>
                                                </p:cNvPr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0" y="0"/>
                                                  <a:ext cx="6838950" cy="3971925"/>
                                                  <a:chOff x="0" y="0"/>
                                                  <a:chExt cx="6838950" cy="3971925"/>
                                                </a:xfrm>
                                              </p:grpSpPr>
                                              <p:cxnSp>
                                                <p:nvCxnSpPr>
                                                  <p:cNvPr id="122" name="Straight Arrow Connector 121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5EDFB97E-1D20-759F-7360-B083E9D80FFF}"/>
                                                      </a:ext>
                                                    </a:extLst>
                                                  </p:cNvPr>
                                                  <p:cNvCxnSpPr/>
                                                  <p:nvPr/>
                                                </p:nvCxnSpPr>
                                                <p:spPr>
                                                  <a:xfrm>
                                                    <a:off x="1533525" y="600075"/>
                                                    <a:ext cx="504825" cy="0"/>
                                                  </a:xfrm>
                                                  <a:prstGeom prst="straightConnector1">
                                                    <a:avLst/>
                                                  </a:prstGeom>
                                                  <a:ln>
                                                    <a:headEnd type="triangle"/>
                                                    <a:tailEnd type="triangle"/>
                                                  </a:ln>
                                                </p:spPr>
                                                <p:style>
                                                  <a:lnRef idx="3">
                                                    <a:schemeClr val="dk1"/>
                                                  </a:lnRef>
                                                  <a:fillRef idx="0">
                                                    <a:schemeClr val="dk1"/>
                                                  </a:fillRef>
                                                  <a:effectRef idx="2">
                                                    <a:schemeClr val="dk1"/>
                                                  </a:effectRef>
                                                  <a:fontRef idx="minor">
                                                    <a:schemeClr val="tx1"/>
                                                  </a:fontRef>
                                                </p:style>
                                              </p:cxnSp>
                                              <p:cxnSp>
                                                <p:nvCxnSpPr>
                                                  <p:cNvPr id="123" name="Straight Arrow Connector 122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822CBCA0-BD37-3E37-7065-384445E67CF2}"/>
                                                      </a:ext>
                                                    </a:extLst>
                                                  </p:cNvPr>
                                                  <p:cNvCxnSpPr/>
                                                  <p:nvPr/>
                                                </p:nvCxnSpPr>
                                                <p:spPr>
                                                  <a:xfrm>
                                                    <a:off x="3590925" y="571500"/>
                                                    <a:ext cx="504825" cy="0"/>
                                                  </a:xfrm>
                                                  <a:prstGeom prst="straightConnector1">
                                                    <a:avLst/>
                                                  </a:prstGeom>
                                                  <a:ln>
                                                    <a:headEnd type="triangle"/>
                                                    <a:tailEnd type="triangle"/>
                                                  </a:ln>
                                                </p:spPr>
                                                <p:style>
                                                  <a:lnRef idx="3">
                                                    <a:schemeClr val="dk1"/>
                                                  </a:lnRef>
                                                  <a:fillRef idx="0">
                                                    <a:schemeClr val="dk1"/>
                                                  </a:fillRef>
                                                  <a:effectRef idx="2">
                                                    <a:schemeClr val="dk1"/>
                                                  </a:effectRef>
                                                  <a:fontRef idx="minor">
                                                    <a:schemeClr val="tx1"/>
                                                  </a:fontRef>
                                                </p:style>
                                              </p:cxnSp>
                                              <p:cxnSp>
                                                <p:nvCxnSpPr>
                                                  <p:cNvPr id="124" name="Straight Arrow Connector 123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DC695562-0ADB-A8BC-E2F5-3A23E87C6429}"/>
                                                      </a:ext>
                                                    </a:extLst>
                                                  </p:cNvPr>
                                                  <p:cNvCxnSpPr/>
                                                  <p:nvPr/>
                                                </p:nvCxnSpPr>
                                                <p:spPr>
                                                  <a:xfrm>
                                                    <a:off x="4791075" y="581025"/>
                                                    <a:ext cx="504825" cy="0"/>
                                                  </a:xfrm>
                                                  <a:prstGeom prst="straightConnector1">
                                                    <a:avLst/>
                                                  </a:prstGeom>
                                                  <a:ln>
                                                    <a:headEnd type="triangle"/>
                                                    <a:tailEnd type="triangle"/>
                                                  </a:ln>
                                                </p:spPr>
                                                <p:style>
                                                  <a:lnRef idx="3">
                                                    <a:schemeClr val="dk1"/>
                                                  </a:lnRef>
                                                  <a:fillRef idx="0">
                                                    <a:schemeClr val="dk1"/>
                                                  </a:fillRef>
                                                  <a:effectRef idx="2">
                                                    <a:schemeClr val="dk1"/>
                                                  </a:effectRef>
                                                  <a:fontRef idx="minor">
                                                    <a:schemeClr val="tx1"/>
                                                  </a:fontRef>
                                                </p:style>
                                              </p:cxnSp>
                                              <p:grpSp>
                                                <p:nvGrpSpPr>
                                                  <p:cNvPr id="125" name="Group 124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C450D875-098C-460A-6C61-C262E7BDCF7E}"/>
                                                      </a:ext>
                                                    </a:extLst>
                                                  </p:cNvPr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0" y="0"/>
                                                    <a:ext cx="6838950" cy="3971925"/>
                                                    <a:chOff x="0" y="0"/>
                                                    <a:chExt cx="6838950" cy="3971925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126" name="Group 125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9F3922AC-DA82-4A7E-5755-72E50BD4F832}"/>
                                                        </a:ext>
                                                      </a:extLst>
                                                    </p:cNvPr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0" y="0"/>
                                                      <a:ext cx="6838950" cy="3971925"/>
                                                      <a:chOff x="0" y="0"/>
                                                      <a:chExt cx="6838950" cy="3971925"/>
                                                    </a:xfrm>
                                                  </p:grpSpPr>
                                                  <p:cxnSp>
                                                    <p:nvCxnSpPr>
                                                      <p:cNvPr id="128" name="Straight Arrow Connector 127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3E2DF260-D7A7-C5CB-F483-A99DA27E3994}"/>
                                                          </a:ext>
                                                        </a:extLst>
                                                      </p:cNvPr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 flipH="1">
                                                        <a:off x="5800725" y="1228725"/>
                                                        <a:ext cx="340360" cy="1095375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>
                                                        <a:headEnd type="triangle"/>
                                                        <a:tailEnd type="triangle"/>
                                                      </a:ln>
                                                    </p:spPr>
                                                    <p:style>
                                                      <a:lnRef idx="3">
                                                        <a:schemeClr val="dk1"/>
                                                      </a:lnRef>
                                                      <a:fillRef idx="0">
                                                        <a:schemeClr val="dk1"/>
                                                      </a:fillRef>
                                                      <a:effectRef idx="2">
                                                        <a:schemeClr val="dk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129" name="Straight Arrow Connector 128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35A3E2A-0BA1-A089-4830-B36A98A28299}"/>
                                                          </a:ext>
                                                        </a:extLst>
                                                      </p:cNvPr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3171825" y="1228725"/>
                                                        <a:ext cx="2171700" cy="1123950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>
                                                        <a:headEnd type="triangle"/>
                                                        <a:tailEnd type="triangle"/>
                                                      </a:ln>
                                                    </p:spPr>
                                                    <p:style>
                                                      <a:lnRef idx="3">
                                                        <a:schemeClr val="dk1"/>
                                                      </a:lnRef>
                                                      <a:fillRef idx="0">
                                                        <a:schemeClr val="dk1"/>
                                                      </a:fillRef>
                                                      <a:effectRef idx="2">
                                                        <a:schemeClr val="dk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cxnSp>
                                                    <p:nvCxnSpPr>
                                                      <p:cNvPr id="130" name="Straight Arrow Connector 12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C99B605D-CEFB-CD3F-26DE-55DA8ED9D4EA}"/>
                                                          </a:ext>
                                                        </a:extLst>
                                                      </p:cNvPr>
                                                      <p:cNvCxnSpPr/>
                                                      <p:nvPr/>
                                                    </p:nvCxnSpPr>
                                                    <p:spPr>
                                                      <a:xfrm>
                                                        <a:off x="1228725" y="1190625"/>
                                                        <a:ext cx="3524250" cy="1438275"/>
                                                      </a:xfrm>
                                                      <a:prstGeom prst="straightConnector1">
                                                        <a:avLst/>
                                                      </a:prstGeom>
                                                      <a:ln>
                                                        <a:headEnd type="triangle"/>
                                                        <a:tailEnd type="triangle"/>
                                                      </a:ln>
                                                    </p:spPr>
                                                    <p:style>
                                                      <a:lnRef idx="3">
                                                        <a:schemeClr val="dk1"/>
                                                      </a:lnRef>
                                                      <a:fillRef idx="0">
                                                        <a:schemeClr val="dk1"/>
                                                      </a:fillRef>
                                                      <a:effectRef idx="2">
                                                        <a:schemeClr val="dk1"/>
                                                      </a:effectRef>
                                                      <a:fontRef idx="minor">
                                                        <a:schemeClr val="tx1"/>
                                                      </a:fontRef>
                                                    </p:style>
                                                  </p:cxnSp>
                                                  <p:grpSp>
                                                    <p:nvGrpSpPr>
                                                      <p:cNvPr id="131" name="Group 13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FF5AD8CD-00A6-FB07-65E0-F2E687C2D107}"/>
                                                          </a:ext>
                                                        </a:extLst>
                                                      </p:cNvPr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0" y="0"/>
                                                        <a:ext cx="6838950" cy="3971925"/>
                                                        <a:chOff x="0" y="0"/>
                                                        <a:chExt cx="6838950" cy="3971925"/>
                                                      </a:xfrm>
                                                    </p:grpSpPr>
                                                    <p:grpSp>
                                                      <p:nvGrpSpPr>
                                                        <p:cNvPr id="136" name="Group 135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29E6F76C-2057-555D-9F25-F24EACD6BE3A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0" y="38100"/>
                                                          <a:ext cx="1524000" cy="1133475"/>
                                                          <a:chOff x="0" y="0"/>
                                                          <a:chExt cx="1524000" cy="1133475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159" name="Group 158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FDB7692A-5610-CEB4-CFE2-6DCF39AEEEE5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>
                                                            <a:off x="0" y="0"/>
                                                            <a:ext cx="1524000" cy="1133475"/>
                                                            <a:chOff x="0" y="0"/>
                                                            <a:chExt cx="1524000" cy="1133475"/>
                                                          </a:xfrm>
                                                        </p:grpSpPr>
                                                        <p:sp>
                                                          <p:nvSpPr>
                                                            <p:cNvPr id="161" name="Oval 160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2CE6D3B1-17CD-BBBA-AC15-AFFF63809A3E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/>
                                                            <p:nvPr/>
                                                          </p:nvSpPr>
                                                          <p:spPr>
                                                            <a:xfrm>
                                                              <a:off x="0" y="0"/>
                                                              <a:ext cx="1524000" cy="1133475"/>
                                                            </a:xfrm>
                                                            <a:prstGeom prst="ellipse">
                                                              <a:avLst/>
                                                            </a:prstGeom>
                                                            <a:solidFill>
                                                              <a:schemeClr val="bg1">
                                                                <a:lumMod val="65000"/>
                                                              </a:schemeClr>
                                                            </a:solidFill>
                                                            <a:ln>
                                                              <a:solidFill>
                                                                <a:srgbClr val="7030A0"/>
                                                              </a:solidFill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2">
                                                              <a:schemeClr val="accent1">
                                                                <a:shade val="50000"/>
                                                              </a:schemeClr>
                                                            </a:lnRef>
                                                            <a:fillRef idx="1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lt1"/>
                                                            </a:fontRef>
                                                          </p:style>
                                                          <p:txBody>
  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  <a:prstTxWarp prst="textNoShape">
                                                                <a:avLst/>
                                                              </a:prstTxWarp>
                                                              <a:noAutofit/>
                                                            </a:bodyPr>
                                                            <a:lstStyle/>
                                                            <a:p>
                                                              <a:endParaRPr lang="en-US"/>
                                                            </a:p>
                                                          </p:txBody>
                                                        </p:sp>
                                                        <p:cxnSp>
                                                          <p:nvCxnSpPr>
                                                            <p:cNvPr id="162" name="Straight Connector 161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A2D2171E-9849-B78C-2C00-21983BA39D0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342900" y="361950"/>
                                                              <a:ext cx="876300" cy="0"/>
                                                            </a:xfrm>
                                                            <a:prstGeom prst="line">
                                                              <a:avLst/>
                                                            </a:prstGeom>
                                                          </p:spPr>
                                                          <p:style>
                                                            <a:lnRef idx="1">
                                                              <a:schemeClr val="accent1"/>
                                                            </a:lnRef>
                                                            <a:fillRef idx="0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63" name="Straight Connector 16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86DB06E8-81FA-A93E-8751-96CFAC61214B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361950" y="781050"/>
                                                              <a:ext cx="876300" cy="0"/>
                                                            </a:xfrm>
                                                            <a:prstGeom prst="line">
                                                              <a:avLst/>
                                                            </a:prstGeom>
                                                          </p:spPr>
                                                          <p:style>
                                                            <a:lnRef idx="1">
                                                              <a:schemeClr val="accent1"/>
                                                            </a:lnRef>
                                                            <a:fillRef idx="0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64" name="Straight Arrow Connector 16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414DF8DB-B0C4-D5E8-EDE6-BA17F2CC29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771525" y="371475"/>
                                                              <a:ext cx="0" cy="409575"/>
                                                            </a:xfrm>
                                                            <a:prstGeom prst="straightConnector1">
                                                              <a:avLst/>
                                                            </a:prstGeom>
                                                            <a:ln>
                                                              <a:headEnd type="triangle"/>
                                                              <a:tailEnd type="triangle"/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3">
                                                              <a:schemeClr val="dk1"/>
                                                            </a:lnRef>
                                                            <a:fillRef idx="0">
                                                              <a:schemeClr val="dk1"/>
                                                            </a:fillRef>
                                                            <a:effectRef idx="2">
                                                              <a:schemeClr val="dk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</p:grpSp>
                                                      <mc:AlternateContent xmlns:mc="http://schemas.openxmlformats.org/markup-compatibility/2006" xmlns:a14="http://schemas.microsoft.com/office/drawing/2010/main">
                                                        <mc:Choice Requires="a14">
                                                          <p:sp>
                                                            <p:nvSpPr>
                                                              <p:cNvPr id="160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D8C4D13-F09F-5D1B-1C5E-0AA54A52CA6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ChangeArrowheads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819150" y="428625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rot="0" vert="horz" wrap="square" lIns="91440" tIns="45720" rIns="91440" bIns="45720" anchor="t" anchorCtr="0"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marL="0" marR="0">
                                                                  <a:lnSpc>
                                                                    <a:spcPct val="107000"/>
                                                                  </a:lnSpc>
                                                                  <a:spcBef>
                                                                    <a:spcPts val="0"/>
                                                                  </a:spcBef>
                                                                  <a:spcAft>
                                                                    <a:spcPts val="800"/>
                                                                  </a:spcAft>
                                                                </a:pPr>
                                                                <a14:m>
                                                                  <m:oMathPara xmlns:m="http://schemas.openxmlformats.org/officeDocument/2006/math">
                                                                    <m:oMathParaPr>
                                                                      <m:jc m:val="centerGroup"/>
                                                                    </m:oMathParaPr>
                                                                    <m:oMath xmlns:m="http://schemas.openxmlformats.org/officeDocument/2006/math">
                                                                      <m:sSub>
                                                                        <m:sSubPr>
                                                                          <m:ctrlP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</m:ctrlPr>
                                                                        </m:sSubPr>
                                                                        <m:e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𝐸</m:t>
                                                                          </m:r>
                                                                        </m:e>
                                                                        <m:sub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1</m:t>
                                                                          </m:r>
                                                                        </m:sub>
                                                                      </m:sSub>
                                                                    </m:oMath>
                                                                  </m:oMathPara>
                                                                </a14:m>
                                                                <a:endParaRPr lang="en-US" sz="1100" kern="100" dirty="0">
                                                                  <a:effectLst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</mc:Choice>
                                                        <mc:Fallback xmlns="">
                                                          <p:sp>
                                                            <p:nvSpPr>
                                                              <p:cNvPr id="160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8D8C4D13-F09F-5D1B-1C5E-0AA54A52CA6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819150" y="428625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blipFill>
                                                                <a:blip r:embed="rId14"/>
                                                                <a:stretch>
                                                                  <a:fillRect/>
                                                                </a:stretch>
                                                              </a:blipFill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/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>
                                                                    <a:noFill/>
                                                                  </a:rPr>
                                                                  <a:t> </a:t>
                                                                </a:r>
                                                              </a:p>
                                                            </p:txBody>
                                                          </p:sp>
                                                        </mc:Fallback>
                                                      </mc:AlternateContent>
                                                    </p:grpSp>
                                                    <p:grpSp>
                                                      <p:nvGrpSpPr>
                                                        <p:cNvPr id="137" name="Group 136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4EF98C9B-568C-D95E-64E9-D69E04A29C1F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2057400" y="28575"/>
                                                          <a:ext cx="1524000" cy="1133475"/>
                                                          <a:chOff x="0" y="0"/>
                                                          <a:chExt cx="1524000" cy="1133475"/>
                                                        </a:xfrm>
                                                      </p:grpSpPr>
                                                      <p:sp>
                                                        <p:nvSpPr>
                                                          <p:cNvPr id="154" name="Oval 153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09600FDB-7D2D-8EFD-3CB6-AE7ED3A8229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SpPr/>
                                                          <p:nvPr/>
                                                        </p:nvSpPr>
                                                        <p:spPr>
                                                          <a:xfrm>
                                                            <a:off x="0" y="0"/>
                                                            <a:ext cx="1524000" cy="1133475"/>
                                                          </a:xfrm>
                                                          <a:prstGeom prst="ellipse">
                                                            <a:avLst/>
                                                          </a:prstGeom>
                                                          <a:solidFill>
                                                            <a:schemeClr val="bg1">
                                                              <a:lumMod val="65000"/>
                                                            </a:schemeClr>
                                                          </a:solidFill>
                                                          <a:ln>
                                                            <a:solidFill>
                                                              <a:srgbClr val="7030A0"/>
                                                            </a:solidFill>
                                                          </a:ln>
                                                        </p:spPr>
                                                        <p:style>
                                                          <a:lnRef idx="2">
                                                            <a:schemeClr val="accent1">
                                                              <a:shade val="50000"/>
                                                            </a:schemeClr>
                                                          </a:lnRef>
                                                          <a:fillRef idx="1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lt1"/>
                                                          </a:fontRef>
                                                        </p:style>
                                                        <p:txBody>
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<a:prstTxWarp prst="textNoShape">
                                                              <a:avLst/>
                                                            </a:prstTxWarp>
                                                            <a:noAutofit/>
                                                          </a:bodyPr>
                                                          <a:lstStyle/>
                                                          <a:p>
                                                            <a:endParaRPr lang="en-US"/>
                                                          </a:p>
                                                        </p:txBody>
                                                      </p:sp>
                                                      <p:cxnSp>
                                                        <p:nvCxnSpPr>
                                                          <p:cNvPr id="155" name="Straight Connector 154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6E28A864-7B33-29AF-6920-A69FC2DDF33E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>
                                                            <a:off x="323850" y="238125"/>
                                                            <a:ext cx="876300" cy="0"/>
                                                          </a:xfrm>
                                                          <a:prstGeom prst="line">
                                                            <a:avLst/>
                                                          </a:prstGeom>
                                                        </p:spPr>
                                                        <p:style>
                                                          <a:lnRef idx="1">
                                                            <a:schemeClr val="accent1"/>
                                                          </a:lnRef>
                                                          <a:fillRef idx="0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  <p:cxnSp>
                                                        <p:nvCxnSpPr>
                                                          <p:cNvPr id="156" name="Straight Connector 15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590F42F-B76F-B65E-FC98-821CD3F0EA6C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>
                                                            <a:off x="333375" y="876300"/>
                                                            <a:ext cx="876300" cy="0"/>
                                                          </a:xfrm>
                                                          <a:prstGeom prst="line">
                                                            <a:avLst/>
                                                          </a:prstGeom>
                                                        </p:spPr>
                                                        <p:style>
                                                          <a:lnRef idx="1">
                                                            <a:schemeClr val="accent1"/>
                                                          </a:lnRef>
                                                          <a:fillRef idx="0">
                                                            <a:schemeClr val="accent1"/>
                                                          </a:fillRef>
                                                          <a:effectRef idx="0">
                                                            <a:schemeClr val="accent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  <mc:AlternateContent xmlns:mc="http://schemas.openxmlformats.org/markup-compatibility/2006" xmlns:a14="http://schemas.microsoft.com/office/drawing/2010/main">
                                                        <mc:Choice Requires="a14">
                                                          <p:sp>
                                                            <p:nvSpPr>
                                                              <p:cNvPr id="157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A3A3445-A198-A4DD-84B4-8CA7C942E66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ChangeArrowheads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581025" y="419100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rot="0" vert="horz" wrap="square" lIns="91440" tIns="45720" rIns="91440" bIns="45720" anchor="t" anchorCtr="0"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marL="0" marR="0">
                                                                  <a:lnSpc>
                                                                    <a:spcPct val="107000"/>
                                                                  </a:lnSpc>
                                                                  <a:spcBef>
                                                                    <a:spcPts val="0"/>
                                                                  </a:spcBef>
                                                                  <a:spcAft>
                                                                    <a:spcPts val="800"/>
                                                                  </a:spcAft>
                                                                </a:pPr>
                                                                <a14:m>
                                                                  <m:oMathPara xmlns:m="http://schemas.openxmlformats.org/officeDocument/2006/math">
                                                                    <m:oMathParaPr>
                                                                      <m:jc m:val="centerGroup"/>
                                                                    </m:oMathParaPr>
                                                                    <m:oMath xmlns:m="http://schemas.openxmlformats.org/officeDocument/2006/math">
                                                                      <m:sSub>
                                                                        <m:sSubPr>
                                                                          <m:ctrlP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</m:ctrlPr>
                                                                        </m:sSubPr>
                                                                        <m:e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𝐸</m:t>
                                                                          </m:r>
                                                                        </m:e>
                                                                        <m:sub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2</m:t>
                                                                          </m:r>
                                                                        </m:sub>
                                                                      </m:sSub>
                                                                    </m:oMath>
                                                                  </m:oMathPara>
                                                                </a14:m>
                                                                <a:endParaRPr lang="en-US" sz="1100" kern="100">
                                                                  <a:effectLst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</mc:Choice>
                                                        <mc:Fallback xmlns="">
                                                          <p:sp>
                                                            <p:nvSpPr>
                                                              <p:cNvPr id="157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A3A3445-A198-A4DD-84B4-8CA7C942E666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581025" y="419100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blipFill>
                                                                <a:blip r:embed="rId15"/>
                                                                <a:stretch>
                                                                  <a:fillRect/>
                                                                </a:stretch>
                                                              </a:blipFill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/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>
                                                                    <a:noFill/>
                                                                  </a:rPr>
                                                                  <a:t> </a:t>
                                                                </a:r>
                                                              </a:p>
                                                            </p:txBody>
                                                          </p:sp>
                                                        </mc:Fallback>
                                                      </mc:AlternateContent>
                                                      <p:cxnSp>
                                                        <p:nvCxnSpPr>
                                                          <p:cNvPr id="158" name="Straight Arrow Connector 157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CF78E69C-E5BB-69F0-CC6E-7EBC09DB49E0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>
                                                            <a:off x="933450" y="247650"/>
                                                            <a:ext cx="9525" cy="619125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>
                                                            <a:headEnd type="triangle"/>
                                                            <a:tailEnd type="triangle"/>
                                                          </a:ln>
                                                        </p:spPr>
                                                        <p:style>
                                                          <a:lnRef idx="3">
                                                            <a:schemeClr val="dk1"/>
                                                          </a:lnRef>
                                                          <a:fillRef idx="0">
                                                            <a:schemeClr val="dk1"/>
                                                          </a:fillRef>
                                                          <a:effectRef idx="2">
                                                            <a:schemeClr val="dk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</p:grpSp>
                                                    <p:grpSp>
                                                      <p:nvGrpSpPr>
                                                        <p:cNvPr id="138" name="Group 137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C605465-0EB0-E5DB-CEC6-908F50F9BBE8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5314950" y="0"/>
                                                          <a:ext cx="1524000" cy="1133475"/>
                                                          <a:chOff x="0" y="0"/>
                                                          <a:chExt cx="1524000" cy="1133475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148" name="Group 147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D2B38F30-3197-04E3-5221-DE7D57756110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>
                                                            <a:off x="0" y="0"/>
                                                            <a:ext cx="1524000" cy="1133475"/>
                                                            <a:chOff x="0" y="0"/>
                                                            <a:chExt cx="1524000" cy="1133475"/>
                                                          </a:xfrm>
                                                        </p:grpSpPr>
                                                        <p:sp>
                                                          <p:nvSpPr>
                                                            <p:cNvPr id="151" name="Oval 150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11469FDF-ADB9-C11B-999B-68AF6EDD44E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/>
                                                            <p:nvPr/>
                                                          </p:nvSpPr>
                                                          <p:spPr>
                                                            <a:xfrm>
                                                              <a:off x="0" y="0"/>
                                                              <a:ext cx="1524000" cy="1133475"/>
                                                            </a:xfrm>
                                                            <a:prstGeom prst="ellipse">
                                                              <a:avLst/>
                                                            </a:prstGeom>
                                                            <a:solidFill>
                                                              <a:schemeClr val="bg1">
                                                                <a:lumMod val="65000"/>
                                                              </a:schemeClr>
                                                            </a:solidFill>
                                                            <a:ln>
                                                              <a:solidFill>
                                                                <a:srgbClr val="7030A0"/>
                                                              </a:solidFill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2">
                                                              <a:schemeClr val="accent1">
                                                                <a:shade val="50000"/>
                                                              </a:schemeClr>
                                                            </a:lnRef>
                                                            <a:fillRef idx="1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lt1"/>
                                                            </a:fontRef>
                                                          </p:style>
                                                          <p:txBody>
  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  <a:prstTxWarp prst="textNoShape">
                                                                <a:avLst/>
                                                              </a:prstTxWarp>
                                                              <a:noAutofit/>
                                                            </a:bodyPr>
                                                            <a:lstStyle/>
                                                            <a:p>
                                                              <a:endParaRPr lang="en-US"/>
                                                            </a:p>
                                                          </p:txBody>
                                                        </p:sp>
                                                        <p:cxnSp>
                                                          <p:nvCxnSpPr>
                                                            <p:cNvPr id="152" name="Straight Connector 151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E5E30584-03DA-F54D-7636-AC560C943009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323850" y="400050"/>
                                                              <a:ext cx="876300" cy="0"/>
                                                            </a:xfrm>
                                                            <a:prstGeom prst="line">
                                                              <a:avLst/>
                                                            </a:prstGeom>
                                                          </p:spPr>
                                                          <p:style>
                                                            <a:lnRef idx="1">
                                                              <a:schemeClr val="accent1"/>
                                                            </a:lnRef>
                                                            <a:fillRef idx="0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53" name="Straight Connector 15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9E7A951F-7A58-036C-02CE-57CEC2958C78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323850" y="685800"/>
                                                              <a:ext cx="876300" cy="0"/>
                                                            </a:xfrm>
                                                            <a:prstGeom prst="line">
                                                              <a:avLst/>
                                                            </a:prstGeom>
                                                          </p:spPr>
                                                          <p:style>
                                                            <a:lnRef idx="1">
                                                              <a:schemeClr val="accent1"/>
                                                            </a:lnRef>
                                                            <a:fillRef idx="0">
                                                              <a:schemeClr val="accent1"/>
                                                            </a:fillRef>
                                                            <a:effectRef idx="0">
                                                              <a:schemeClr val="accent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</p:grpSp>
                                                      <mc:AlternateContent xmlns:mc="http://schemas.openxmlformats.org/markup-compatibility/2006" xmlns:a14="http://schemas.microsoft.com/office/drawing/2010/main">
                                                        <mc:Choice Requires="a14">
                                                          <p:sp>
                                                            <p:nvSpPr>
                                                              <p:cNvPr id="149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711AE61-BFFE-D65E-2AAF-E109191A786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ChangeArrowheads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752475" y="400050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rot="0" vert="horz" wrap="square" lIns="91440" tIns="45720" rIns="91440" bIns="45720" anchor="t" anchorCtr="0"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marL="0" marR="0">
                                                                  <a:lnSpc>
                                                                    <a:spcPct val="107000"/>
                                                                  </a:lnSpc>
                                                                  <a:spcBef>
                                                                    <a:spcPts val="0"/>
                                                                  </a:spcBef>
                                                                  <a:spcAft>
                                                                    <a:spcPts val="800"/>
                                                                  </a:spcAft>
                                                                </a:pPr>
                                                                <a14:m>
                                                                  <m:oMathPara xmlns:m="http://schemas.openxmlformats.org/officeDocument/2006/math">
                                                                    <m:oMathParaPr>
                                                                      <m:jc m:val="centerGroup"/>
                                                                    </m:oMathParaPr>
                                                                    <m:oMath xmlns:m="http://schemas.openxmlformats.org/officeDocument/2006/math">
                                                                      <m:sSub>
                                                                        <m:sSubPr>
                                                                          <m:ctrlP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</m:ctrlPr>
                                                                        </m:sSubPr>
                                                                        <m:e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𝐸</m:t>
                                                                          </m:r>
                                                                        </m:e>
                                                                        <m:sub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𝑁</m:t>
                                                                          </m:r>
                                                                        </m:sub>
                                                                      </m:sSub>
                                                                    </m:oMath>
                                                                  </m:oMathPara>
                                                                </a14:m>
                                                                <a:endParaRPr lang="en-US" sz="1100" kern="100">
                                                                  <a:effectLst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Arial" panose="020B0604020202020204" pitchFamily="34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</mc:Choice>
                                                        <mc:Fallback xmlns="">
                                                          <p:sp>
                                                            <p:nvSpPr>
                                                              <p:cNvPr id="149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711AE61-BFFE-D65E-2AAF-E109191A7861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752475" y="400050"/>
                                                                <a:ext cx="381000" cy="361950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blipFill>
                                                                <a:blip r:embed="rId16"/>
                                                                <a:stretch>
                                                                  <a:fillRect/>
                                                                </a:stretch>
                                                              </a:blipFill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/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>
                                                                    <a:noFill/>
                                                                  </a:rPr>
                                                                  <a:t> </a:t>
                                                                </a:r>
                                                              </a:p>
                                                            </p:txBody>
                                                          </p:sp>
                                                        </mc:Fallback>
                                                      </mc:AlternateContent>
                                                      <p:cxnSp>
                                                        <p:nvCxnSpPr>
                                                          <p:cNvPr id="150" name="Straight Arrow Connector 14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4C394AC8-56F8-91C1-2244-999C19D92A57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>
                                                            <a:off x="781050" y="409575"/>
                                                            <a:ext cx="0" cy="257175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>
                                                            <a:headEnd type="triangle"/>
                                                            <a:tailEnd type="triangle"/>
                                                          </a:ln>
                                                        </p:spPr>
                                                        <p:style>
                                                          <a:lnRef idx="3">
                                                            <a:schemeClr val="dk1"/>
                                                          </a:lnRef>
                                                          <a:fillRef idx="0">
                                                            <a:schemeClr val="dk1"/>
                                                          </a:fillRef>
                                                          <a:effectRef idx="2">
                                                            <a:schemeClr val="dk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</p:grpSp>
                                                    <p:grpSp>
                                                      <p:nvGrpSpPr>
                                                        <p:cNvPr id="139" name="Group 138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1A160F5E-30C9-8B52-E618-46CB59277BB1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895350" y="1181100"/>
                                                          <a:ext cx="5067300" cy="2790825"/>
                                                          <a:chOff x="0" y="0"/>
                                                          <a:chExt cx="5067300" cy="2790825"/>
                                                        </a:xfrm>
                                                      </p:grpSpPr>
                                                      <p:cxnSp>
                                                        <p:nvCxnSpPr>
                                                          <p:cNvPr id="140" name="Straight Arrow Connector 139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8DACFBF8-60CF-8B33-04D7-B9FBA7CFD336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flipH="1">
                                                            <a:off x="1619250" y="0"/>
                                                            <a:ext cx="3448050" cy="1419225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ln>
                                                            <a:headEnd type="triangle"/>
                                                            <a:tailEnd type="triangle"/>
                                                          </a:ln>
                                                        </p:spPr>
                                                        <p:style>
                                                          <a:lnRef idx="3">
                                                            <a:schemeClr val="dk1"/>
                                                          </a:lnRef>
                                                          <a:fillRef idx="0">
                                                            <a:schemeClr val="dk1"/>
                                                          </a:fillRef>
                                                          <a:effectRef idx="2">
                                                            <a:schemeClr val="dk1"/>
                                                          </a:effectRef>
                                                          <a:fontRef idx="minor">
                                                            <a:schemeClr val="tx1"/>
                                                          </a:fontRef>
                                                        </p:style>
                                                      </p:cxnSp>
                                                      <p:grpSp>
                                                        <p:nvGrpSpPr>
                                                          <p:cNvPr id="141" name="Group 140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E347071D-F523-5102-A074-6FCD22E1D64C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>
                                                            <a:off x="0" y="104775"/>
                                                            <a:ext cx="1828800" cy="2686050"/>
                                                            <a:chOff x="0" y="0"/>
                                                            <a:chExt cx="1828800" cy="2686050"/>
                                                          </a:xfrm>
                                                        </p:grpSpPr>
                                                        <p:cxnSp>
                                                          <p:nvCxnSpPr>
                                                            <p:cNvPr id="142" name="Straight Arrow Connector 141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7AECF18B-FE9A-1D9F-08B0-1CFE3293FB53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>
                                                              <a:off x="0" y="0"/>
                                                              <a:ext cx="542925" cy="1095375"/>
                                                            </a:xfrm>
                                                            <a:prstGeom prst="straightConnector1">
                                                              <a:avLst/>
                                                            </a:prstGeom>
                                                            <a:ln>
                                                              <a:headEnd type="triangle"/>
                                                              <a:tailEnd type="triangle"/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3">
                                                              <a:schemeClr val="dk1"/>
                                                            </a:lnRef>
                                                            <a:fillRef idx="0">
                                                              <a:schemeClr val="dk1"/>
                                                            </a:fillRef>
                                                            <a:effectRef idx="2">
                                                              <a:schemeClr val="dk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  <p:cxnSp>
                                                          <p:nvCxnSpPr>
                                                            <p:cNvPr id="143" name="Straight Arrow Connector 14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D27F8597-62F0-22DA-B9BE-16C583201FB4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CxnSpPr/>
                                                            <p:nvPr/>
                                                          </p:nvCxnSpPr>
                                                          <p:spPr>
                                                            <a:xfrm flipH="1">
                                                              <a:off x="1104900" y="9525"/>
                                                              <a:ext cx="723900" cy="1076325"/>
                                                            </a:xfrm>
                                                            <a:prstGeom prst="straightConnector1">
                                                              <a:avLst/>
                                                            </a:prstGeom>
                                                            <a:ln>
                                                              <a:headEnd type="triangle"/>
                                                              <a:tailEnd type="triangle"/>
                                                            </a:ln>
                                                          </p:spPr>
                                                          <p:style>
                                                            <a:lnRef idx="3">
                                                              <a:schemeClr val="dk1"/>
                                                            </a:lnRef>
                                                            <a:fillRef idx="0">
                                                              <a:schemeClr val="dk1"/>
                                                            </a:fillRef>
                                                            <a:effectRef idx="2">
                                                              <a:schemeClr val="dk1"/>
                                                            </a:effectRef>
                                                            <a:fontRef idx="minor">
                                                              <a:schemeClr val="tx1"/>
                                                            </a:fontRef>
                                                          </p:style>
                                                        </p:cxnSp>
                                                        <p:grpSp>
                                                          <p:nvGrpSpPr>
                                                            <p:cNvPr id="144" name="Group 143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301628FE-F847-D769-37DF-FD621C69F171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/>
                                                            <p:nvPr/>
                                                          </p:nvGrpSpPr>
                                                          <p:grpSpPr>
                                                            <a:xfrm>
                                                              <a:off x="104775" y="1162050"/>
                                                              <a:ext cx="1524000" cy="1524000"/>
                                                              <a:chOff x="0" y="0"/>
                                                              <a:chExt cx="1524000" cy="1524000"/>
                                                            </a:xfrm>
                                                          </p:grpSpPr>
                                                          <p:sp>
                                                            <p:nvSpPr>
                                                              <p:cNvPr id="145" name="Oval 144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46D2FB05-AFA4-5861-809F-FD16FD722AB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/>
                                                              <p:nvPr/>
                                                            </p:nvSpPr>
                                                            <p:spPr>
                                                              <a:xfrm>
                                                                <a:off x="0" y="0"/>
                                                                <a:ext cx="1524000" cy="1133475"/>
                                                              </a:xfrm>
                                                              <a:prstGeom prst="ellipse">
                                                                <a:avLst/>
                                                              </a:prstGeom>
                                                              <a:solidFill>
                                                                <a:schemeClr val="bg1">
                                                                  <a:lumMod val="75000"/>
                                                                </a:schemeClr>
                                                              </a:solidFill>
                                                              <a:ln>
                                                                <a:solidFill>
                                                                  <a:srgbClr val="7030A0"/>
                                                                </a:solidFill>
                                                              </a:ln>
                                                            </p:spPr>
                                                            <p:style>
                                                              <a:lnRef idx="2">
                                                                <a:schemeClr val="accent1">
                                                                  <a:shade val="50000"/>
                                                                </a:schemeClr>
                                                              </a:lnRef>
                                                              <a:fillRef idx="1">
                                                                <a:schemeClr val="accent1"/>
                                                              </a:fillRef>
                                                              <a:effectRef idx="0">
                                                                <a:schemeClr val="accent1"/>
                                                              </a:effectRef>
                                                              <a:fontRef idx="minor">
                                                                <a:schemeClr val="lt1"/>
                                                              </a:fontRef>
                                                            </p:style>
                                                            <p:txBody>
    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    <a:prstTxWarp prst="textNoShape">
                                                                  <a:avLst/>
                                                                </a:prstTxWarp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endParaRPr lang="en-US"/>
                                                              </a:p>
                                                            </p:txBody>
                                                          </p:sp>
                                                          <p:cxnSp>
                                                            <p:nvCxnSpPr>
                                                              <p:cNvPr id="146" name="Straight Arrow Connector 145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95580F1-0E9D-D360-2574-564F51A8AF8B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CxnSpPr/>
                                                              <p:nvPr/>
                                                            </p:nvCxnSpPr>
                                                            <p:spPr>
                                                              <a:xfrm flipV="1">
                                                                <a:off x="419100" y="285750"/>
                                                                <a:ext cx="733425" cy="628650"/>
                                                              </a:xfrm>
                                                              <a:prstGeom prst="straightConnector1">
                                                                <a:avLst/>
                                                              </a:prstGeom>
                                                              <a:ln>
                                                                <a:tailEnd type="triangle"/>
                                                              </a:ln>
                                                            </p:spPr>
                                                            <p:style>
                                                              <a:lnRef idx="3">
                                                                <a:schemeClr val="dk1"/>
                                                              </a:lnRef>
                                                              <a:fillRef idx="0">
                                                                <a:schemeClr val="dk1"/>
                                                              </a:fillRef>
                                                              <a:effectRef idx="2">
                                                                <a:schemeClr val="dk1"/>
                                                              </a:effectRef>
                                                              <a:fontRef idx="minor">
                                                                <a:schemeClr val="tx1"/>
                                                              </a:fontRef>
                                                            </p:style>
                                                          </p:cxnSp>
                                                          <mc:AlternateContent xmlns:mc="http://schemas.openxmlformats.org/markup-compatibility/2006" xmlns:a14="http://schemas.microsoft.com/office/drawing/2010/main">
                                                            <mc:Choice Requires="a14">
                                                              <p:sp>
                                                                <p:nvSpPr>
                                                                  <p:cNvPr id="147" name="Text Box 2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EC5DB95E-84FE-C552-8BB4-754991EF737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SpPr txBox="1">
                                                                    <a:spLocks noChangeArrowheads="1"/>
                                                                  </p:cNvSpPr>
                                                                  <p:nvPr/>
                                                                </p:nvSpPr>
                                                                <p:spPr bwMode="auto">
                                                                  <a:xfrm>
                                                                    <a:off x="561975" y="1162050"/>
                                                                    <a:ext cx="381000" cy="361950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noFill/>
                                                                  <a:ln w="9525">
                                                                    <a:noFill/>
                                                                    <a:miter lim="800000"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</p:spPr>
                                                                <p:txBody>
                                                                  <a:bodyPr rot="0" vert="horz" wrap="square" lIns="91440" tIns="45720" rIns="91440" bIns="45720" anchor="t" anchorCtr="0">
                                                                    <a:noAutofit/>
                                                                  </a:bodyPr>
                                                                  <a:lstStyle/>
                                                                  <a:p>
                                                                    <a:pPr marL="0" marR="0">
                                                                      <a:lnSpc>
                                                                        <a:spcPct val="107000"/>
                                                                      </a:lnSpc>
                                                                      <a:spcBef>
                                                                        <a:spcPts val="0"/>
                                                                      </a:spcBef>
                                                                      <a:spcAft>
                                                                        <a:spcPts val="800"/>
                                                                      </a:spcAft>
                                                                    </a:pPr>
                                                                    <a14:m>
                                                                      <m:oMathPara xmlns:m="http://schemas.openxmlformats.org/officeDocument/2006/math">
                                                                        <m:oMathParaPr>
                                                                          <m:jc m:val="centerGroup"/>
                                                                        </m:oMathParaPr>
                                                                        <m:oMath xmlns:m="http://schemas.openxmlformats.org/officeDocument/2006/math">
                                                                          <m:r>
                                                                            <a:rPr lang="en-US" sz="1100" i="1" kern="100">
                                                                              <a:effectLst/>
                                                                              <a:latin typeface="Cambria Math" panose="02040503050406030204" pitchFamily="18" charset="0"/>
                                                                              <a:ea typeface="Calibri" panose="020F0502020204030204" pitchFamily="34" charset="0"/>
                                                                              <a:cs typeface="Arial" panose="020B0604020202020204" pitchFamily="34" charset="0"/>
                                                                            </a:rPr>
                                                                            <m:t>1</m:t>
                                                                          </m:r>
                                                                        </m:oMath>
                                                                      </m:oMathPara>
                                                                    </a14:m>
                                                                    <a:endParaRPr lang="en-US" sz="1100" kern="100">
                                                                      <a:effectLst/>
                                                                      <a:latin typeface="Calibri" panose="020F0502020204030204" pitchFamily="34" charset="0"/>
                                                                      <a:ea typeface="Calibri" panose="020F0502020204030204" pitchFamily="34" charset="0"/>
                                                                      <a:cs typeface="Arial" panose="020B0604020202020204" pitchFamily="34" charset="0"/>
                                                                    </a:endParaRPr>
                                                                  </a:p>
                                                                </p:txBody>
                                                              </p:sp>
                                                            </mc:Choice>
                                                            <mc:Fallback xmlns="">
                                                              <p:sp>
                                                                <p:nvSpPr>
                                                                  <p:cNvPr id="147" name="Text Box 2">
                                                                    <a:extLst>
                                                                      <a:ext uri="{FF2B5EF4-FFF2-40B4-BE49-F238E27FC236}">
                                                                        <a16:creationId xmlns:a16="http://schemas.microsoft.com/office/drawing/2014/main" id="{EC5DB95E-84FE-C552-8BB4-754991EF7374}"/>
                                                                      </a:ext>
                                                                    </a:extLst>
                                                                  </p:cNvPr>
                                                                  <p:cNvSpPr txBox="1">
      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      </p:cNvSpPr>
                                                                  <p:nvPr/>
                                                                </p:nvSpPr>
                                                                <p:spPr bwMode="auto">
                                                                  <a:xfrm>
                                                                    <a:off x="561975" y="1162050"/>
                                                                    <a:ext cx="381000" cy="361950"/>
                                                                  </a:xfrm>
                                                                  <a:prstGeom prst="rect">
                                                                    <a:avLst/>
                                                                  </a:prstGeom>
                                                                  <a:blipFill>
                                                                    <a:blip r:embed="rId17"/>
                                                                    <a:stretch>
                                                                      <a:fillRect/>
                                                                    </a:stretch>
                                                                  </a:blipFill>
                                                                  <a:ln w="9525">
                                                                    <a:noFill/>
                                                                    <a:miter lim="800000"/>
                                                                    <a:headEnd/>
                                                                    <a:tailEnd/>
                                                                  </a:ln>
                                                                </p:spPr>
                                                                <p:txBody>
                                                                  <a:bodyPr/>
                                                                  <a:lstStyle/>
                                                                  <a:p>
                                                                    <a:r>
                                                                      <a:rPr lang="en-US">
                                                                        <a:noFill/>
                                                                      </a:rPr>
                                                                      <a:t> </a:t>
                                                                    </a:r>
                                                                  </a:p>
                                                                </p:txBody>
                                                              </p:sp>
                                                            </mc:Fallback>
                                                          </mc:AlternateContent>
                                                        </p:grpSp>
                                                      </p:grpSp>
                                                    </p:grpSp>
                                                  </p:grpSp>
                                                  <p:grpSp>
                                                    <p:nvGrpSpPr>
                                                      <p:cNvPr id="132" name="Group 131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59EC3709-12D2-8FBB-3252-0A2FEC64C154}"/>
                                                          </a:ext>
                                                        </a:extLst>
                                                      </p:cNvPr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4848225" y="2447925"/>
                                                        <a:ext cx="1524000" cy="1514475"/>
                                                        <a:chOff x="0" y="0"/>
                                                        <a:chExt cx="1524000" cy="1514475"/>
                                                      </a:xfrm>
                                                    </p:grpSpPr>
                                                    <p:sp>
                                                      <p:nvSpPr>
                                                        <p:cNvPr id="133" name="Oval 13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3EF69F37-04CA-4035-3453-1515D0E73840}"/>
                                                            </a:ext>
                                                          </a:extLst>
                                                        </p:cNvPr>
                                                        <p:cNvSpPr/>
                                                        <p:nvPr/>
                                                      </p:nvSpPr>
                                                      <p:spPr>
                                                        <a:xfrm>
                                                          <a:off x="0" y="0"/>
                                                          <a:ext cx="1524000" cy="1133475"/>
                                                        </a:xfrm>
                                                        <a:prstGeom prst="ellipse">
                                                          <a:avLst/>
                                                        </a:prstGeom>
                                                        <a:solidFill>
                                                          <a:schemeClr val="bg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n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</a:ln>
                                                      </p:spPr>
                                                      <p:style>
                                                        <a:lnRef idx="2">
                                                          <a:schemeClr val="accent1">
                                                            <a:shade val="50000"/>
                                                          </a:schemeClr>
                                                        </a:lnRef>
                                                        <a:fillRef idx="1">
                                                          <a:schemeClr val="accent1"/>
                                                        </a:fillRef>
                                                        <a:effectRef idx="0">
                                                          <a:schemeClr val="accent1"/>
                                                        </a:effectRef>
                                                        <a:fontRef idx="minor">
                                                          <a:schemeClr val="lt1"/>
                                                        </a:fontRef>
                                                      </p:style>
                                                      <p:txBody>
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<a:prstTxWarp prst="textNoShape">
                                                            <a:avLst/>
                                                          </a:prstTxWarp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endParaRPr lang="en-US"/>
                                                        </a:p>
                                                      </p:txBody>
                                                    </p:sp>
                                                    <p:cxnSp>
                                                      <p:nvCxnSpPr>
                                                        <p:cNvPr id="134" name="Straight Arrow Connector 133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CDFA4423-F0E8-4D85-E6A7-C63FE44A1214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flipV="1">
                                                          <a:off x="390525" y="323850"/>
                                                          <a:ext cx="733425" cy="628650"/>
                                                        </a:xfrm>
                                                        <a:prstGeom prst="straightConnector1">
                                                          <a:avLst/>
                                                        </a:prstGeom>
                                                        <a:ln>
                                                          <a:tailEnd type="triangle"/>
                                                        </a:ln>
                                                      </p:spPr>
                                                      <p:style>
                                                        <a:lnRef idx="3">
                                                          <a:schemeClr val="dk1"/>
                                                        </a:lnRef>
                                                        <a:fillRef idx="0">
                                                          <a:schemeClr val="dk1"/>
                                                        </a:fillRef>
                                                        <a:effectRef idx="2">
                                                          <a:schemeClr val="dk1"/>
                                                        </a:effectRef>
                                                        <a:fontRef idx="minor">
                                                          <a:schemeClr val="tx1"/>
                                                        </a:fontRef>
                                                      </p:style>
                                                    </p:cxnSp>
                                                    <mc:AlternateContent xmlns:mc="http://schemas.openxmlformats.org/markup-compatibility/2006" xmlns:a14="http://schemas.microsoft.com/office/drawing/2010/main">
                                                      <mc:Choice Requires="a14">
                                                        <p:sp>
                                                          <p:nvSpPr>
                                                            <p:cNvPr id="135" name="Text Box 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2785025-3DE1-FB2C-6AFC-8E55F3B404EC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 txBox="1">
                                                              <a:spLocks noChangeArrowheads="1"/>
                                                            </p:cNvSpPr>
                                                            <p:nvPr/>
                                                          </p:nvSpPr>
                                                          <p:spPr bwMode="auto">
                                                            <a:xfrm>
                                                              <a:off x="628650" y="1152525"/>
                                                              <a:ext cx="381000" cy="361950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 w="9525">
                                                              <a:noFill/>
                                                              <a:miter lim="800000"/>
                                                              <a:headEnd/>
                                                              <a:tailEnd/>
                                                            </a:ln>
                                                          </p:spPr>
                                                          <p:txBody>
                                                            <a:bodyPr rot="0" vert="horz" wrap="square" lIns="91440" tIns="45720" rIns="91440" bIns="45720" anchor="t" anchorCtr="0">
                                                              <a:noAutofit/>
                                                            </a:bodyPr>
                                                            <a:lstStyle/>
                                                            <a:p>
                                                              <a:pPr marL="0" marR="0">
                                                                <a:lnSpc>
                                                                  <a:spcPct val="107000"/>
                                                                </a:lnSpc>
                                                                <a:spcBef>
                                                                  <a:spcPts val="0"/>
                                                                </a:spcBef>
                                                                <a:spcAft>
                                                                  <a:spcPts val="800"/>
                                                                </a:spcAft>
                                                              </a:pPr>
                                                              <a14:m>
                                                                <m:oMathPara xmlns:m="http://schemas.openxmlformats.org/officeDocument/2006/math">
                                                                  <m:oMathParaPr>
                                                                    <m:jc m:val="centerGroup"/>
                                                                  </m:oMathParaPr>
                                                                  <m:oMath xmlns:m="http://schemas.openxmlformats.org/officeDocument/2006/math">
                                                                    <m:r>
                                                                      <a:rPr lang="en-US" sz="1100" i="1" kern="100">
                                                                        <a:effectLst/>
                                                                        <a:latin typeface="Cambria Math" panose="02040503050406030204" pitchFamily="18" charset="0"/>
                                                                        <a:ea typeface="Calibri" panose="020F0502020204030204" pitchFamily="34" charset="0"/>
                                                                        <a:cs typeface="Arial" panose="020B0604020202020204" pitchFamily="34" charset="0"/>
                                                                      </a:rPr>
                                                                      <m:t>𝑀</m:t>
                                                                    </m:r>
                                                                  </m:oMath>
                                                                </m:oMathPara>
                                                              </a14:m>
                                                              <a:endParaRPr lang="en-US" sz="1100" kern="100">
                                                                <a:effectLst/>
                                                                <a:latin typeface="Calibri" panose="020F0502020204030204" pitchFamily="34" charset="0"/>
                                                                <a:ea typeface="Calibri" panose="020F0502020204030204" pitchFamily="34" charset="0"/>
                                                                <a:cs typeface="Arial" panose="020B0604020202020204" pitchFamily="34" charset="0"/>
                                                              </a:endParaRPr>
                                                            </a:p>
                                                          </p:txBody>
                                                        </p:sp>
                                                      </mc:Choice>
                                                      <mc:Fallback xmlns="">
                                                        <p:sp>
                                                          <p:nvSpPr>
                                                            <p:cNvPr id="135" name="Text Box 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2785025-3DE1-FB2C-6AFC-8E55F3B404EC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 txBox="1">
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</p:cNvSpPr>
                                                            <p:nvPr/>
                                                          </p:nvSpPr>
                                                          <p:spPr bwMode="auto">
                                                            <a:xfrm>
                                                              <a:off x="628650" y="1152525"/>
                                                              <a:ext cx="381000" cy="361950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blipFill>
                                                              <a:blip r:embed="rId18"/>
                                                              <a:stretch>
                                                                <a:fillRect/>
                                                              </a:stretch>
                                                            </a:blipFill>
                                                            <a:ln w="9525">
                                                              <a:noFill/>
                                                              <a:miter lim="800000"/>
                                                              <a:headEnd/>
                                                              <a:tailEnd/>
                                                            </a:ln>
                                                          </p:spPr>
                                                          <p:txBody>
                                                            <a:bodyPr/>
                                                            <a:lstStyle/>
                                                            <a:p>
                                                              <a:r>
                                                                <a:rPr lang="en-US">
                                                                  <a:noFill/>
                                                                </a:rPr>
                                                                <a:t> </a:t>
                                                              </a:r>
                                                            </a:p>
                                                          </p:txBody>
                                                        </p:sp>
                                                      </mc:Fallback>
                                                    </mc:AlternateContent>
                                                  </p:grpSp>
                                                </p:grpSp>
                                                <p:sp>
                                                  <p:nvSpPr>
                                                    <p:cNvPr id="127" name="Text Box 2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BB535B87-916D-1D5A-167B-EE9C20FEBCB0}"/>
                                                        </a:ext>
                                                      </a:extLst>
                                                    </p:cNvPr>
                                                    <p:cNvSpPr txBox="1">
                                                      <a:spLocks noChangeArrowheads="1"/>
                                                    </p:cNvSpPr>
                                                    <p:nvPr/>
                                                  </p:nvSpPr>
                                                  <p:spPr bwMode="auto">
                                                    <a:xfrm>
                                                      <a:off x="3028950" y="2876550"/>
                                                      <a:ext cx="1304925" cy="36195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noFill/>
                                                    <a:ln w="9525">
                                                      <a:noFill/>
                                                      <a:miter lim="800000"/>
                                                      <a:headEnd/>
                                                      <a:tailEnd/>
                                                    </a:ln>
                                                  </p:spPr>
                                                  <p:txBody>
                                                    <a:bodyPr rot="0" vert="horz" wrap="square" lIns="91440" tIns="45720" rIns="91440" bIns="45720" anchor="t" anchorCtr="0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marL="0" marR="0">
                                                        <a:lnSpc>
                                                          <a:spcPct val="107000"/>
                                                        </a:lnSpc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800"/>
                                                        </a:spcAft>
                                                      </a:pPr>
                                                      <a:r>
                                                        <a:rPr lang="en-US" sz="1100" kern="100">
                                                          <a:effectLst/>
                                                          <a:latin typeface="Calibri" panose="020F0502020204030204" pitchFamily="34" charset="0"/>
                                                          <a:ea typeface="Calibri" panose="020F0502020204030204" pitchFamily="34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a:t>……………………………</a:t>
                                                      </a:r>
                                                    </a:p>
                                                  </p:txBody>
                                                </p:sp>
                                              </p:grpSp>
                                            </p:grpSp>
                                          </p:grpSp>
                                        </p:grpSp>
                                      </p:grpSp>
                                    </p:grpSp>
                                  </p:grpSp>
                                </p:grpSp>
                              </p:grpSp>
                            </p:grpSp>
                          </p:grpSp>
                        </p:grpSp>
                      </p:grpSp>
                    </p:grpSp>
                  </p:grp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1" name="Text Box 2">
                          <a:extLst>
                            <a:ext uri="{FF2B5EF4-FFF2-40B4-BE49-F238E27FC236}">
                              <a16:creationId xmlns:a16="http://schemas.microsoft.com/office/drawing/2014/main" id="{44C6018F-40E1-B4EC-A78F-A0C5E0FA85F3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52525" y="13716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1" name="Text Box 2">
                          <a:extLst>
                            <a:ext uri="{FF2B5EF4-FFF2-40B4-BE49-F238E27FC236}">
                              <a16:creationId xmlns:a16="http://schemas.microsoft.com/office/drawing/2014/main" id="{44C6018F-40E1-B4EC-A78F-A0C5E0FA85F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52525" y="13716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19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 Box 2">
                        <a:extLst>
                          <a:ext uri="{FF2B5EF4-FFF2-40B4-BE49-F238E27FC236}">
                            <a16:creationId xmlns:a16="http://schemas.microsoft.com/office/drawing/2014/main" id="{8ED13CA6-6551-5390-05B3-59D88F8BD1F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143000" y="962025"/>
                        <a:ext cx="447675" cy="323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marL="0" marR="0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8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1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|1⟩</m:t>
                              </m:r>
                            </m:oMath>
                          </m:oMathPara>
                        </a14:m>
                        <a:endParaRPr lang="en-US" sz="11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9" name="Text Box 2">
                        <a:extLst>
                          <a:ext uri="{FF2B5EF4-FFF2-40B4-BE49-F238E27FC236}">
                            <a16:creationId xmlns:a16="http://schemas.microsoft.com/office/drawing/2014/main" id="{8ED13CA6-6551-5390-05B3-59D88F8BD1F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1143000" y="962025"/>
                        <a:ext cx="447675" cy="323850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6" name="Text Box 2">
                      <a:extLst>
                        <a:ext uri="{FF2B5EF4-FFF2-40B4-BE49-F238E27FC236}">
                          <a16:creationId xmlns:a16="http://schemas.microsoft.com/office/drawing/2014/main" id="{AD08B70C-E32D-3009-051A-2C05C137C51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37390" y="1447067"/>
                      <a:ext cx="447675" cy="3238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|0⟩</m:t>
                            </m:r>
                          </m:oMath>
                        </m:oMathPara>
                      </a14:m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6" name="Text Box 2">
                      <a:extLst>
                        <a:ext uri="{FF2B5EF4-FFF2-40B4-BE49-F238E27FC236}">
                          <a16:creationId xmlns:a16="http://schemas.microsoft.com/office/drawing/2014/main" id="{AD08B70C-E32D-3009-051A-2C05C137C51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137390" y="1447067"/>
                      <a:ext cx="447675" cy="32385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Text Box 2">
                      <a:extLst>
                        <a:ext uri="{FF2B5EF4-FFF2-40B4-BE49-F238E27FC236}">
                          <a16:creationId xmlns:a16="http://schemas.microsoft.com/office/drawing/2014/main" id="{DFC2D32E-441B-DCE1-D6FC-ACC63982A17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36657" y="857250"/>
                      <a:ext cx="447675" cy="3238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|1⟩</m:t>
                            </m:r>
                          </m:oMath>
                        </m:oMathPara>
                      </a14:m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Text Box 2">
                      <a:extLst>
                        <a:ext uri="{FF2B5EF4-FFF2-40B4-BE49-F238E27FC236}">
                          <a16:creationId xmlns:a16="http://schemas.microsoft.com/office/drawing/2014/main" id="{DFC2D32E-441B-DCE1-D6FC-ACC63982A1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136657" y="857250"/>
                      <a:ext cx="447675" cy="32385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 Box 2">
                    <a:extLst>
                      <a:ext uri="{FF2B5EF4-FFF2-40B4-BE49-F238E27FC236}">
                        <a16:creationId xmlns:a16="http://schemas.microsoft.com/office/drawing/2014/main" id="{903B176E-9EFB-3635-D4BC-EE663BB3586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48425" y="971550"/>
                    <a:ext cx="447675" cy="3238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|1⟩</m:t>
                          </m:r>
                        </m:oMath>
                      </m:oMathPara>
                    </a14:m>
                    <a:endParaRPr lang="en-US" sz="11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Text Box 2">
                    <a:extLst>
                      <a:ext uri="{FF2B5EF4-FFF2-40B4-BE49-F238E27FC236}">
                        <a16:creationId xmlns:a16="http://schemas.microsoft.com/office/drawing/2014/main" id="{903B176E-9EFB-3635-D4BC-EE663BB358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448425" y="971550"/>
                    <a:ext cx="447675" cy="32385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 Box 2">
                  <a:extLst>
                    <a:ext uri="{FF2B5EF4-FFF2-40B4-BE49-F238E27FC236}">
                      <a16:creationId xmlns:a16="http://schemas.microsoft.com/office/drawing/2014/main" id="{3E0D44E0-CA0D-1890-0E53-4DBC2E899C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38900" y="1247775"/>
                  <a:ext cx="447675" cy="3238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|0⟩</m:t>
                        </m:r>
                      </m:oMath>
                    </m:oMathPara>
                  </a14:m>
                  <a:endParaRPr lang="en-US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Text Box 2">
                  <a:extLst>
                    <a:ext uri="{FF2B5EF4-FFF2-40B4-BE49-F238E27FC236}">
                      <a16:creationId xmlns:a16="http://schemas.microsoft.com/office/drawing/2014/main" id="{3E0D44E0-CA0D-1890-0E53-4DBC2E899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8900" y="1247775"/>
                  <a:ext cx="447675" cy="32385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D772F7DA-6907-333E-9BA1-5C707B6E35E9}"/>
              </a:ext>
            </a:extLst>
          </p:cNvPr>
          <p:cNvSpPr txBox="1"/>
          <p:nvPr/>
        </p:nvSpPr>
        <p:spPr>
          <a:xfrm>
            <a:off x="315791" y="2674693"/>
            <a:ext cx="236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US" dirty="0"/>
              <a:t> Reservoir Qubits (RQ)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E0F4558-1E2F-6D0A-A918-FFD406856F8B}"/>
              </a:ext>
            </a:extLst>
          </p:cNvPr>
          <p:cNvSpPr txBox="1"/>
          <p:nvPr/>
        </p:nvSpPr>
        <p:spPr>
          <a:xfrm>
            <a:off x="184638" y="5081953"/>
            <a:ext cx="304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</a:t>
            </a:r>
            <a:r>
              <a:rPr lang="en-US" dirty="0"/>
              <a:t> Computational Qubits (CQ)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817C42B-2AEE-8A2B-F009-3FFB52C4CE52}"/>
              </a:ext>
            </a:extLst>
          </p:cNvPr>
          <p:cNvSpPr txBox="1"/>
          <p:nvPr/>
        </p:nvSpPr>
        <p:spPr>
          <a:xfrm>
            <a:off x="6326065" y="1887604"/>
            <a:ext cx="291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Hopping Terms</a:t>
            </a:r>
          </a:p>
        </p:txBody>
      </p:sp>
      <p:sp>
        <p:nvSpPr>
          <p:cNvPr id="168" name="Left Bracket 167">
            <a:extLst>
              <a:ext uri="{FF2B5EF4-FFF2-40B4-BE49-F238E27FC236}">
                <a16:creationId xmlns:a16="http://schemas.microsoft.com/office/drawing/2014/main" id="{D922207D-A630-0C87-83F3-61527A74E1DA}"/>
              </a:ext>
            </a:extLst>
          </p:cNvPr>
          <p:cNvSpPr/>
          <p:nvPr/>
        </p:nvSpPr>
        <p:spPr>
          <a:xfrm>
            <a:off x="3204797" y="5061438"/>
            <a:ext cx="161926" cy="8286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Left Bracket 168">
            <a:extLst>
              <a:ext uri="{FF2B5EF4-FFF2-40B4-BE49-F238E27FC236}">
                <a16:creationId xmlns:a16="http://schemas.microsoft.com/office/drawing/2014/main" id="{ABC3DAF7-31F0-CC8F-BC30-E00792D00F85}"/>
              </a:ext>
            </a:extLst>
          </p:cNvPr>
          <p:cNvSpPr/>
          <p:nvPr/>
        </p:nvSpPr>
        <p:spPr>
          <a:xfrm>
            <a:off x="2592266" y="2484192"/>
            <a:ext cx="161926" cy="8286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41C2BB8-249F-569C-9887-D2DBF8EBEC67}"/>
              </a:ext>
            </a:extLst>
          </p:cNvPr>
          <p:cNvCxnSpPr>
            <a:cxnSpLocks/>
          </p:cNvCxnSpPr>
          <p:nvPr/>
        </p:nvCxnSpPr>
        <p:spPr>
          <a:xfrm flipH="1">
            <a:off x="6734908" y="2252174"/>
            <a:ext cx="409575" cy="33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F68D589-5AA9-DFBB-894B-112D5BCF51F2}"/>
              </a:ext>
            </a:extLst>
          </p:cNvPr>
          <p:cNvCxnSpPr>
            <a:cxnSpLocks/>
          </p:cNvCxnSpPr>
          <p:nvPr/>
        </p:nvCxnSpPr>
        <p:spPr>
          <a:xfrm>
            <a:off x="7170126" y="2256936"/>
            <a:ext cx="488707" cy="28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B28C109-4F12-10DA-C099-E25F5E2CA4EB}"/>
              </a:ext>
            </a:extLst>
          </p:cNvPr>
          <p:cNvSpPr txBox="1"/>
          <p:nvPr/>
        </p:nvSpPr>
        <p:spPr>
          <a:xfrm>
            <a:off x="9842989" y="2185227"/>
            <a:ext cx="291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Onsite Potential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9D83313-4E85-B4E2-797B-0E029B3B00D5}"/>
              </a:ext>
            </a:extLst>
          </p:cNvPr>
          <p:cNvCxnSpPr/>
          <p:nvPr/>
        </p:nvCxnSpPr>
        <p:spPr>
          <a:xfrm flipH="1">
            <a:off x="9154258" y="2543327"/>
            <a:ext cx="866774" cy="31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1681E59C-D151-6F64-205B-6F15E47DF0FF}"/>
              </a:ext>
            </a:extLst>
          </p:cNvPr>
          <p:cNvSpPr txBox="1"/>
          <p:nvPr/>
        </p:nvSpPr>
        <p:spPr>
          <a:xfrm>
            <a:off x="9842989" y="3833052"/>
            <a:ext cx="291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Coupling Strengths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D060B8F-964C-37FF-463F-C6B8C2020CE8}"/>
              </a:ext>
            </a:extLst>
          </p:cNvPr>
          <p:cNvCxnSpPr>
            <a:stCxn id="180" idx="1"/>
            <a:endCxn id="92" idx="3"/>
          </p:cNvCxnSpPr>
          <p:nvPr/>
        </p:nvCxnSpPr>
        <p:spPr>
          <a:xfrm flipH="1">
            <a:off x="9259033" y="4017718"/>
            <a:ext cx="583956" cy="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A92D02F-3520-9DCD-D2F9-D8203F840F15}"/>
              </a:ext>
            </a:extLst>
          </p:cNvPr>
          <p:cNvSpPr txBox="1"/>
          <p:nvPr/>
        </p:nvSpPr>
        <p:spPr>
          <a:xfrm>
            <a:off x="3639283" y="1358545"/>
            <a:ext cx="212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Pumping Energy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DCF89E6-C7B8-8DC0-D2F0-DDC191D3324B}"/>
              </a:ext>
            </a:extLst>
          </p:cNvPr>
          <p:cNvCxnSpPr>
            <a:stCxn id="192" idx="2"/>
            <a:endCxn id="106" idx="3"/>
          </p:cNvCxnSpPr>
          <p:nvPr/>
        </p:nvCxnSpPr>
        <p:spPr>
          <a:xfrm flipH="1">
            <a:off x="3810733" y="1727877"/>
            <a:ext cx="890222" cy="8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D27BD835-C3F0-88C0-507F-167D284CAD1D}"/>
              </a:ext>
            </a:extLst>
          </p:cNvPr>
          <p:cNvCxnSpPr>
            <a:stCxn id="192" idx="2"/>
            <a:endCxn id="108" idx="1"/>
          </p:cNvCxnSpPr>
          <p:nvPr/>
        </p:nvCxnSpPr>
        <p:spPr>
          <a:xfrm>
            <a:off x="4700955" y="1727877"/>
            <a:ext cx="824278" cy="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F628BA-AB0E-6D87-6D2F-B42E77CB2A7E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30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39F92A-2715-E5A3-8711-E83EB25E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Keeping initial state constant (z1,z2) through iteration, </a:t>
            </a:r>
            <a:r>
              <a:rPr lang="en-US" dirty="0" err="1"/>
              <a:t>phi_initial</a:t>
            </a:r>
            <a:r>
              <a:rPr lang="en-US" dirty="0"/>
              <a:t> = z1|0&gt;+z2|1&gt;, our computational qubit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44C26-749A-D52E-4D02-BC647636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8" y="1889124"/>
            <a:ext cx="4705350" cy="3609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48360-A992-2F5F-4683-54FE0B36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55" y="1889124"/>
            <a:ext cx="4286250" cy="34480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9CF966-820E-5B79-9029-C3D3A234FC63}"/>
              </a:ext>
            </a:extLst>
          </p:cNvPr>
          <p:cNvSpPr txBox="1">
            <a:spLocks/>
          </p:cNvSpPr>
          <p:nvPr/>
        </p:nvSpPr>
        <p:spPr>
          <a:xfrm>
            <a:off x="1772022" y="1621610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(a)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F6E3F32-0D9B-EF34-29CB-59ADB58FDC5D}"/>
              </a:ext>
            </a:extLst>
          </p:cNvPr>
          <p:cNvSpPr txBox="1">
            <a:spLocks/>
          </p:cNvSpPr>
          <p:nvPr/>
        </p:nvSpPr>
        <p:spPr>
          <a:xfrm>
            <a:off x="10184502" y="2196891"/>
            <a:ext cx="1638297" cy="575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(b)</a:t>
            </a:r>
          </a:p>
        </p:txBody>
      </p:sp>
    </p:spTree>
    <p:extLst>
      <p:ext uri="{BB962C8B-B14F-4D97-AF65-F5344CB8AC3E}">
        <p14:creationId xmlns:p14="http://schemas.microsoft.com/office/powerpoint/2010/main" val="39700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967ACE-01CE-B34B-F1FB-FC16AA288E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7207" y="861996"/>
                <a:ext cx="11217617" cy="59960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Hamiltonians:</a:t>
                </a:r>
              </a:p>
              <a:p>
                <a:pPr lvl="1"/>
                <a:r>
                  <a:rPr lang="en-US" sz="2100" dirty="0"/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sz="2100" dirty="0"/>
                  <a:t> that describes the quantum system</a:t>
                </a:r>
              </a:p>
              <a:p>
                <a:pPr lvl="1"/>
                <a:r>
                  <a:rPr lang="en-US" sz="2100" dirty="0"/>
                  <a:t>Generator of Unitary time evolution </a:t>
                </a:r>
              </a:p>
              <a:p>
                <a:pPr lvl="1"/>
                <a:endParaRPr lang="en-US" sz="21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sSup>
                                <m:sSupPr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sSup>
                                    <m:sSupPr>
                                      <m:ctrlP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1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sz="2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/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  <a:p>
                <a:pPr marL="342900" lvl="1" indent="0">
                  <a:buNone/>
                </a:pPr>
                <a:endParaRPr lang="en-US" sz="3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B967ACE-01CE-B34B-F1FB-FC16AA288E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207" y="861996"/>
                <a:ext cx="11217617" cy="5996004"/>
              </a:xfrm>
              <a:blipFill>
                <a:blip r:embed="rId2"/>
                <a:stretch>
                  <a:fillRect l="-543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84B01-B895-D716-98E4-6A5DEF76B8C0}"/>
                  </a:ext>
                </a:extLst>
              </p:cNvPr>
              <p:cNvSpPr txBox="1"/>
              <p:nvPr/>
            </p:nvSpPr>
            <p:spPr>
              <a:xfrm>
                <a:off x="-1074266" y="5394802"/>
                <a:ext cx="6097464" cy="5029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&amp;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E84B01-B895-D716-98E4-6A5DEF76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4266" y="5394802"/>
                <a:ext cx="6097464" cy="502958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3BB617-BD1B-8747-883D-096827D80BF7}"/>
                  </a:ext>
                </a:extLst>
              </p:cNvPr>
              <p:cNvSpPr txBox="1"/>
              <p:nvPr/>
            </p:nvSpPr>
            <p:spPr>
              <a:xfrm>
                <a:off x="-1152491" y="4770378"/>
                <a:ext cx="6097464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3BB617-BD1B-8747-883D-096827D80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2491" y="4770378"/>
                <a:ext cx="6097464" cy="553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65A090-4B8F-397E-06AA-184BE730B5FB}"/>
                  </a:ext>
                </a:extLst>
              </p:cNvPr>
              <p:cNvSpPr txBox="1"/>
              <p:nvPr/>
            </p:nvSpPr>
            <p:spPr>
              <a:xfrm>
                <a:off x="3281848" y="4787764"/>
                <a:ext cx="6532684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𝑐𝑟𝑒𝑎𝑡𝑖𝑜𝑛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&amp;  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h𝑖𝑙𝑎𝑡𝑖𝑜𝑛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𝑜𝑝𝑒𝑟𝑎𝑡𝑜𝑟𝑠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65A090-4B8F-397E-06AA-184BE730B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48" y="4787764"/>
                <a:ext cx="6532684" cy="376450"/>
              </a:xfrm>
              <a:prstGeom prst="rect">
                <a:avLst/>
              </a:prstGeom>
              <a:blipFill>
                <a:blip r:embed="rId5"/>
                <a:stretch>
                  <a:fillRect t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C2C60F-73DD-CC7E-97B5-7D5D1B6FF134}"/>
                  </a:ext>
                </a:extLst>
              </p:cNvPr>
              <p:cNvSpPr txBox="1"/>
              <p:nvPr/>
            </p:nvSpPr>
            <p:spPr>
              <a:xfrm>
                <a:off x="-1370101" y="4322861"/>
                <a:ext cx="6532684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𝑎𝑢𝑙𝑖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𝑚𝑎𝑡𝑟𝑖𝑐𝑒𝑠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C2C60F-73DD-CC7E-97B5-7D5D1B6FF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0101" y="4322861"/>
                <a:ext cx="6532684" cy="3764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1BF430-D2AD-B5AE-FAF5-33B0BC4A67D0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9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5142B-71FE-DF16-88D1-D29ADA49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Analysis: 1+1 System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7057F8-144D-132D-15A9-0852A2EC53D4}"/>
              </a:ext>
            </a:extLst>
          </p:cNvPr>
          <p:cNvGrpSpPr/>
          <p:nvPr/>
        </p:nvGrpSpPr>
        <p:grpSpPr>
          <a:xfrm>
            <a:off x="5088181" y="2031754"/>
            <a:ext cx="1583349" cy="4229100"/>
            <a:chOff x="0" y="-95251"/>
            <a:chExt cx="1583349" cy="42291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25448AD7-AB88-A8B3-607E-40BC2645B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7EBC4D3-2811-6F9A-FFEF-CD7E0CDA8499}"/>
                </a:ext>
              </a:extLst>
            </p:cNvPr>
            <p:cNvGrpSpPr/>
            <p:nvPr/>
          </p:nvGrpSpPr>
          <p:grpSpPr>
            <a:xfrm>
              <a:off x="0" y="-95251"/>
              <a:ext cx="1583349" cy="4229100"/>
              <a:chOff x="0" y="-95251"/>
              <a:chExt cx="1583349" cy="42291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F02BF35-19B1-D57C-0BDD-B071C8711B3E}"/>
                  </a:ext>
                </a:extLst>
              </p:cNvPr>
              <p:cNvGrpSpPr/>
              <p:nvPr/>
            </p:nvGrpSpPr>
            <p:grpSpPr>
              <a:xfrm>
                <a:off x="0" y="-95251"/>
                <a:ext cx="1583349" cy="1933576"/>
                <a:chOff x="0" y="-95251"/>
                <a:chExt cx="1583349" cy="193357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BA99727-46FA-7395-0ACC-38540D683139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F9AFAFE4-A86B-1CB5-1A2F-EAD038AE32E4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ADD120B-D1ED-613B-A0D5-959259518C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86C0076C-9DDE-1DF4-F8D3-62F5BA62AB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DFEB83C0-BDE7-5D57-CB83-33F34935F7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22" name="Oval 21">
                            <a:extLst>
                              <a:ext uri="{FF2B5EF4-FFF2-40B4-BE49-F238E27FC236}">
                                <a16:creationId xmlns:a16="http://schemas.microsoft.com/office/drawing/2014/main" id="{269F2EA8-F0D7-2FF0-732E-D933FE2FD5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23" name="Straight Connector 22">
                            <a:extLst>
                              <a:ext uri="{FF2B5EF4-FFF2-40B4-BE49-F238E27FC236}">
                                <a16:creationId xmlns:a16="http://schemas.microsoft.com/office/drawing/2014/main" id="{1591F57B-8768-B79C-4239-E5821177FD4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" name="Straight Connector 23">
                            <a:extLst>
                              <a:ext uri="{FF2B5EF4-FFF2-40B4-BE49-F238E27FC236}">
                                <a16:creationId xmlns:a16="http://schemas.microsoft.com/office/drawing/2014/main" id="{BD295634-644C-FB00-E5A8-CF05EBFFF54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5" name="Text Box 2">
                            <a:extLst>
                              <a:ext uri="{FF2B5EF4-FFF2-40B4-BE49-F238E27FC236}">
                                <a16:creationId xmlns:a16="http://schemas.microsoft.com/office/drawing/2014/main" id="{2D7BA513-D7D8-8BD4-FC7E-9C4CC7BF285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CFB3F31A-4FFD-FECF-32C3-AA3AC02C95C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4C02F1DD-9AFA-3166-B7CD-A1B9812D282F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4C02F1DD-9AFA-3166-B7CD-A1B9812D282F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458506D-1E1B-128E-F95C-7A04D1A9C4A0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458506D-1E1B-128E-F95C-7A04D1A9C4A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1296EB50-80F4-B65E-C6BA-B89A36228D1A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 Box 2">
                  <a:extLst>
                    <a:ext uri="{FF2B5EF4-FFF2-40B4-BE49-F238E27FC236}">
                      <a16:creationId xmlns:a16="http://schemas.microsoft.com/office/drawing/2014/main" id="{0C02CCA0-24BA-2517-60EE-DC32ABB518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6818" y="-95251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249E01-6545-4AE5-37B5-3FEAAF516308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5F85E3C-9A14-FE4A-546A-E1A78BB9B37F}"/>
                  </a:ext>
                </a:extLst>
              </p:cNvPr>
              <p:cNvCxnSpPr>
                <a:cxnSpLocks/>
                <a:stCxn id="22" idx="4"/>
                <a:endCxn id="9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47801DA-F902-E195-A705-4D07D36A9719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D7BA357-A1EA-021F-553E-C3EFCFE97F35}"/>
              </a:ext>
            </a:extLst>
          </p:cNvPr>
          <p:cNvSpPr txBox="1"/>
          <p:nvPr/>
        </p:nvSpPr>
        <p:spPr>
          <a:xfrm>
            <a:off x="2214557" y="3075425"/>
            <a:ext cx="236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Reservoir Qubit (RQ)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44D68-AD43-D91D-B9CC-56DD131E9130}"/>
              </a:ext>
            </a:extLst>
          </p:cNvPr>
          <p:cNvSpPr txBox="1"/>
          <p:nvPr/>
        </p:nvSpPr>
        <p:spPr>
          <a:xfrm>
            <a:off x="1727687" y="5403605"/>
            <a:ext cx="304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Computational Qubit (CQ)</a:t>
            </a: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832606DF-99AB-212F-0151-2CF9EBB5C644}"/>
              </a:ext>
            </a:extLst>
          </p:cNvPr>
          <p:cNvSpPr/>
          <p:nvPr/>
        </p:nvSpPr>
        <p:spPr>
          <a:xfrm>
            <a:off x="4610831" y="2984254"/>
            <a:ext cx="161926" cy="8286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AE7E201E-FCBD-47EE-50AE-3FE7F9C33F05}"/>
              </a:ext>
            </a:extLst>
          </p:cNvPr>
          <p:cNvSpPr/>
          <p:nvPr/>
        </p:nvSpPr>
        <p:spPr>
          <a:xfrm>
            <a:off x="4610831" y="5279778"/>
            <a:ext cx="161926" cy="8286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BC728-CA71-0413-8332-25C43CE62E73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9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29C3F-66E6-FBDC-909E-70A0B0FD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for a 1+1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EE8409-90D1-8DCC-03E7-8B8C141161CE}"/>
              </a:ext>
            </a:extLst>
          </p:cNvPr>
          <p:cNvGrpSpPr/>
          <p:nvPr/>
        </p:nvGrpSpPr>
        <p:grpSpPr>
          <a:xfrm>
            <a:off x="769692" y="1652726"/>
            <a:ext cx="1583349" cy="4133313"/>
            <a:chOff x="0" y="536"/>
            <a:chExt cx="1583349" cy="4133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71DE91BB-D2A2-B7CC-6BB2-26D9C3753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791D44-1ADB-1038-A4DD-52E9285C6079}"/>
                </a:ext>
              </a:extLst>
            </p:cNvPr>
            <p:cNvGrpSpPr/>
            <p:nvPr/>
          </p:nvGrpSpPr>
          <p:grpSpPr>
            <a:xfrm>
              <a:off x="0" y="536"/>
              <a:ext cx="1583349" cy="4133313"/>
              <a:chOff x="0" y="536"/>
              <a:chExt cx="1583349" cy="413331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8B6E188-108D-9AD8-E172-703B419D5529}"/>
                  </a:ext>
                </a:extLst>
              </p:cNvPr>
              <p:cNvGrpSpPr/>
              <p:nvPr/>
            </p:nvGrpSpPr>
            <p:grpSpPr>
              <a:xfrm>
                <a:off x="0" y="536"/>
                <a:ext cx="1583349" cy="1837789"/>
                <a:chOff x="0" y="536"/>
                <a:chExt cx="1583349" cy="183778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D234456-A063-3DAB-B86B-A3BF8B595475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9E3D98D4-00B6-D400-CD85-87B6018AF89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72333F5-4DB7-3741-3C7A-74063F354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18" name="Group 17">
                        <a:extLst>
                          <a:ext uri="{FF2B5EF4-FFF2-40B4-BE49-F238E27FC236}">
                            <a16:creationId xmlns:a16="http://schemas.microsoft.com/office/drawing/2014/main" id="{1A8196B6-D0B2-6C02-A591-B156462D8B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20" name="Group 19">
                          <a:extLst>
                            <a:ext uri="{FF2B5EF4-FFF2-40B4-BE49-F238E27FC236}">
                              <a16:creationId xmlns:a16="http://schemas.microsoft.com/office/drawing/2014/main" id="{7F447951-1C00-226E-2F51-5C6106D094B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22" name="Oval 21">
                            <a:extLst>
                              <a:ext uri="{FF2B5EF4-FFF2-40B4-BE49-F238E27FC236}">
                                <a16:creationId xmlns:a16="http://schemas.microsoft.com/office/drawing/2014/main" id="{9EBE210E-11BC-332B-3045-BA946B6DCB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23" name="Straight Connector 22">
                            <a:extLst>
                              <a:ext uri="{FF2B5EF4-FFF2-40B4-BE49-F238E27FC236}">
                                <a16:creationId xmlns:a16="http://schemas.microsoft.com/office/drawing/2014/main" id="{140B9B62-F9A7-1BD9-5D67-A9CCA21AFB0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4" name="Straight Connector 23">
                            <a:extLst>
                              <a:ext uri="{FF2B5EF4-FFF2-40B4-BE49-F238E27FC236}">
                                <a16:creationId xmlns:a16="http://schemas.microsoft.com/office/drawing/2014/main" id="{47804715-F6B3-B3C7-5595-DCBDBE57D02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5" name="Text Box 2">
                            <a:extLst>
                              <a:ext uri="{FF2B5EF4-FFF2-40B4-BE49-F238E27FC236}">
                                <a16:creationId xmlns:a16="http://schemas.microsoft.com/office/drawing/2014/main" id="{5994F794-E071-20C9-F61B-2303D6002DFA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21" name="Straight Arrow Connector 20">
                          <a:extLst>
                            <a:ext uri="{FF2B5EF4-FFF2-40B4-BE49-F238E27FC236}">
                              <a16:creationId xmlns:a16="http://schemas.microsoft.com/office/drawing/2014/main" id="{C1959345-D875-52DA-EB2A-3D2DF871CC0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2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D56648A4-BC37-6D0E-19C4-28D22964B916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 Box 2">
                  <a:extLst>
                    <a:ext uri="{FF2B5EF4-FFF2-40B4-BE49-F238E27FC236}">
                      <a16:creationId xmlns:a16="http://schemas.microsoft.com/office/drawing/2014/main" id="{FE687808-1692-29F2-ABC1-8D1E910D8E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" y="536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C8AF8C3-91C0-47EF-7A07-E7B1A5E92ED9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D9EF777-51A1-A060-E281-21FF46CFB4D0}"/>
                  </a:ext>
                </a:extLst>
              </p:cNvPr>
              <p:cNvCxnSpPr>
                <a:cxnSpLocks/>
                <a:stCxn id="22" idx="4"/>
                <a:endCxn id="9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25F7B6D-7C71-8111-DB1F-1E3FC71C4164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1">
                <a:extLst>
                  <a:ext uri="{FF2B5EF4-FFF2-40B4-BE49-F238E27FC236}">
                    <a16:creationId xmlns:a16="http://schemas.microsoft.com/office/drawing/2014/main" id="{FA5CFA3A-C317-779D-C020-0D7DC1E749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12742" y="2053698"/>
                <a:ext cx="8935915" cy="4215949"/>
              </a:xfrm>
            </p:spPr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r>
                  <a:rPr lang="en-US" sz="2100" b="0" i="1" dirty="0"/>
                  <a:t>General System: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0" i="1" smtClean="0"/>
                          </m:ctrlPr>
                        </m:accPr>
                        <m:e>
                          <m:r>
                            <a:rPr lang="en-US" sz="2100" b="0" i="1" smtClean="0"/>
                            <m:t>𝐻</m:t>
                          </m:r>
                        </m:e>
                      </m:acc>
                      <m:r>
                        <a:rPr lang="en-US" sz="2100" b="0" i="1" smtClean="0"/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/>
                          </m:ctrlPr>
                        </m:naryPr>
                        <m:sub>
                          <m:r>
                            <a:rPr lang="en-US" sz="2100" b="0" i="1" smtClean="0"/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100" b="0" i="1" smtClean="0"/>
                              </m:ctrlPr>
                            </m:sSubPr>
                            <m:e>
                              <m:r>
                                <a:rPr lang="en-US" sz="2100" b="0" i="1" smtClean="0"/>
                                <m:t>𝐸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b="0" i="1" smtClean="0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  <m:sup>
                              <m:r>
                                <a:rPr lang="en-US" sz="2100" b="0" i="1" smtClean="0"/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</m:sSub>
                          <m:r>
                            <a:rPr lang="en-US" sz="2100" b="0" i="1" smtClean="0"/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100" b="0" i="1" smtClean="0"/>
                              </m:ctrlPr>
                            </m:naryPr>
                            <m:sub>
                              <m:r>
                                <a:rPr lang="en-US" sz="2100" b="0" i="1" smtClean="0"/>
                                <m:t>𝑙</m:t>
                              </m:r>
                              <m:sSup>
                                <m:sSupPr>
                                  <m:ctrlPr>
                                    <a:rPr lang="en-US" sz="2100" b="0" i="1" smtClean="0"/>
                                  </m:ctrlPr>
                                </m:sSupPr>
                                <m:e>
                                  <m:r>
                                    <a:rPr lang="en-US" sz="2100" b="0" i="1" smtClean="0"/>
                                    <m:t>𝑙</m:t>
                                  </m:r>
                                </m:e>
                                <m:sup>
                                  <m:r>
                                    <a:rPr lang="en-US" sz="2100" b="0" i="1" smtClean="0"/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100" b="0" i="1" smtClean="0"/>
                                  </m:ctrlPr>
                                </m:sSubPr>
                                <m:e>
                                  <m:r>
                                    <a:rPr lang="en-US" sz="2100" b="0" i="1" smtClean="0"/>
                                    <m:t>𝐾</m:t>
                                  </m:r>
                                </m:e>
                                <m:sub>
                                  <m:r>
                                    <a:rPr lang="en-US" sz="2100" b="0" i="1" smtClean="0"/>
                                    <m:t>𝑙</m:t>
                                  </m:r>
                                  <m:sSup>
                                    <m:sSupPr>
                                      <m:ctrlPr>
                                        <a:rPr lang="en-US" sz="2100" b="0" i="1" smtClean="0"/>
                                      </m:ctrlPr>
                                    </m:sSupPr>
                                    <m:e>
                                      <m:r>
                                        <a:rPr lang="en-US" sz="2100" b="0" i="1" smtClean="0"/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100" b="0" i="1" smtClean="0"/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2100" b="0" i="1" smtClean="0"/>
                                <m:t>(</m:t>
                              </m:r>
                              <m:sSubSup>
                                <m:sSubSupPr>
                                  <m:ctrlPr>
                                    <a:rPr lang="en-US" sz="2100" i="1"/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i="1"/>
                                      </m:ctrlPr>
                                    </m:accPr>
                                    <m:e>
                                      <m:r>
                                        <a:rPr lang="en-US" sz="2100" i="1"/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100" i="1"/>
                                    <m:t>𝑙</m:t>
                                  </m:r>
                                </m:sub>
                                <m:sup>
                                  <m:r>
                                    <a:rPr lang="en-US" sz="2100" i="1" smtClean="0"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100" i="1"/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100" i="1"/>
                                      </m:ctrlPr>
                                    </m:accPr>
                                    <m:e>
                                      <m:r>
                                        <a:rPr lang="en-US" sz="2100" i="1"/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100" i="1"/>
                                      </m:ctrlPr>
                                    </m:sSupPr>
                                    <m:e>
                                      <m:r>
                                        <a:rPr lang="en-US" sz="2100" i="1"/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100" i="1"/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100" b="0" i="1" smtClean="0"/>
                        <m:t>+</m:t>
                      </m:r>
                      <m:sSub>
                        <m:sSubPr>
                          <m:ctrlPr>
                            <a:rPr lang="en-US" sz="2100" b="0" i="1" smtClean="0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100" b="0" i="1" smtClean="0"/>
                              </m:ctrlPr>
                            </m:accPr>
                            <m:e>
                              <m:r>
                                <a:rPr lang="en-US" sz="2100" b="0" i="1" smtClean="0"/>
                                <m:t>𝑎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100" b="0" i="1" smtClean="0"/>
                              </m:ctrlPr>
                            </m:sSupPr>
                            <m:e>
                              <m:r>
                                <a:rPr lang="en-US" sz="2100" b="0" i="1" smtClean="0"/>
                                <m:t>𝑙</m:t>
                              </m:r>
                            </m:e>
                            <m:sup>
                              <m:r>
                                <a:rPr lang="en-US" sz="2100" b="0" i="1" smtClean="0"/>
                                <m:t>′</m:t>
                              </m:r>
                            </m:sup>
                          </m:sSup>
                        </m:sub>
                      </m:sSub>
                      <m:sSubSup>
                        <m:sSubSupPr>
                          <m:ctrlPr>
                            <a:rPr lang="en-US" sz="2100" i="1"/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100" i="1"/>
                              </m:ctrlPr>
                            </m:accPr>
                            <m:e>
                              <m:r>
                                <a:rPr lang="en-US" sz="2100" i="1"/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100" i="1"/>
                            <m:t>𝑙</m:t>
                          </m:r>
                        </m:sub>
                        <m:sup>
                          <m:r>
                            <a:rPr lang="en-US" sz="2100" i="1"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100" b="0" i="1" smtClean="0"/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/>
                          </m:ctrlPr>
                        </m:naryPr>
                        <m:sub>
                          <m:r>
                            <a:rPr lang="en-US" sz="2100" b="0" i="1" smtClean="0"/>
                            <m:t>𝑙</m:t>
                          </m:r>
                        </m:sub>
                        <m:sup/>
                        <m:e>
                          <m:r>
                            <a:rPr lang="en-US" sz="2100" b="0" i="1" smtClean="0"/>
                            <m:t>(</m:t>
                          </m:r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r>
                                <a:rPr lang="en-US" sz="2100" b="0" i="1" smtClean="0"/>
                                <m:t>𝑃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  <m:sup>
                              <m:r>
                                <a:rPr lang="en-US" sz="2100" b="0" i="1" smtClean="0"/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</m:sSub>
                          <m:r>
                            <a:rPr lang="en-US" sz="2100" b="0" i="1" smtClean="0"/>
                            <m:t>+</m:t>
                          </m:r>
                          <m:sSub>
                            <m:sSubPr>
                              <m:ctrlPr>
                                <a:rPr lang="en-US" sz="2100" b="0" i="1" smtClean="0"/>
                              </m:ctrlPr>
                            </m:sSubPr>
                            <m:e>
                              <m:r>
                                <a:rPr lang="en-US" sz="2100" b="0" i="1" smtClean="0"/>
                                <m:t>𝑃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  <m:sup>
                              <m:r>
                                <a:rPr lang="en-US" sz="2100" i="1"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r>
                            <a:rPr lang="en-US" sz="2100" b="0" i="1" smtClean="0"/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/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/>
                          </m:ctrlPr>
                        </m:naryPr>
                        <m:sub>
                          <m:r>
                            <a:rPr lang="en-US" sz="2100" b="0" i="1" smtClean="0"/>
                            <m:t>𝑘𝑙</m:t>
                          </m:r>
                        </m:sub>
                        <m:sup/>
                        <m:e>
                          <m:r>
                            <a:rPr lang="en-US" sz="2100" b="0" i="1" smtClean="0"/>
                            <m:t>(</m:t>
                          </m:r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r>
                                <a:rPr lang="en-US" sz="2100" b="0" i="1" smtClean="0"/>
                                <m:t>𝐽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𝑘𝑙</m:t>
                              </m:r>
                            </m:sub>
                            <m:sup>
                              <m:r>
                                <a:rPr lang="en-US" sz="2100" b="0" i="1" smtClean="0"/>
                                <m:t>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b="0" i="1" smtClean="0"/>
                                  </m:ctrlPr>
                                </m:accPr>
                                <m:e>
                                  <m:r>
                                    <a:rPr lang="en-US" sz="2100" b="0" i="1" smtClean="0"/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𝑘</m:t>
                              </m:r>
                            </m:sub>
                            <m:sup>
                              <m:r>
                                <a:rPr lang="en-US" sz="2100" b="0" i="1" smtClean="0"/>
                                <m:t>+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100" i="1"/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</m:sSub>
                          <m:r>
                            <a:rPr lang="en-US" sz="2100" b="0" i="1" smtClean="0"/>
                            <m:t>+</m:t>
                          </m:r>
                          <m:sSub>
                            <m:sSubPr>
                              <m:ctrlPr>
                                <a:rPr lang="en-US" sz="2100" b="0" i="1" smtClean="0"/>
                              </m:ctrlPr>
                            </m:sSubPr>
                            <m:e>
                              <m:r>
                                <a:rPr lang="en-US" sz="2100" b="0" i="1" smtClean="0"/>
                                <m:t>𝐽</m:t>
                              </m:r>
                            </m:e>
                            <m:sub>
                              <m:r>
                                <a:rPr lang="en-US" sz="2100" b="0" i="1" smtClean="0"/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100" b="0" i="1" smtClean="0"/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b="0" i="1" smtClean="0"/>
                                <m:t>𝑙</m:t>
                              </m:r>
                            </m:sub>
                            <m:sup>
                              <m:r>
                                <a:rPr lang="en-US" sz="2100" i="1"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100" i="1"/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100" i="1"/>
                                  </m:ctrlPr>
                                </m:accPr>
                                <m:e>
                                  <m:r>
                                    <a:rPr lang="en-US" sz="2100" i="1"/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100" i="1"/>
                                <m:t>𝑘</m:t>
                              </m:r>
                            </m:sub>
                            <m:sup>
                              <m:r>
                                <a:rPr lang="en-US" sz="2100" b="0" i="1" smtClean="0"/>
                                <m:t>−</m:t>
                              </m:r>
                            </m:sup>
                          </m:sSubSup>
                          <m:r>
                            <a:rPr lang="en-US" sz="2100" b="0" i="1" smtClean="0"/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  <a:p>
                <a:pPr marL="342900" lvl="1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r>
                  <a:rPr lang="en-US" sz="2100" b="0" i="1" dirty="0"/>
                  <a:t>Simplified 1+1 System: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/>
                          </m:ctrlPr>
                        </m:accPr>
                        <m:e>
                          <m:r>
                            <a:rPr lang="en-US" b="0" i="1" smtClean="0"/>
                            <m:t>𝐻</m:t>
                          </m:r>
                        </m:e>
                      </m:acc>
                      <m:r>
                        <a:rPr lang="en-US" b="0" i="1" smtClean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/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/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/>
                                    </m:ctrlPr>
                                  </m:sSupPr>
                                  <m:e>
                                    <m:r>
                                      <a:rPr lang="en-US" b="0" i="1" smtClean="0"/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/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/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/>
                                  <m:t>𝐸</m:t>
                                </m:r>
                              </m:e>
                              <m:e>
                                <m:r>
                                  <a:rPr lang="en-US" b="0" i="1" smtClean="0"/>
                                  <m:t>𝐽</m:t>
                                </m:r>
                              </m:e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/>
                                    </m:ctrlPr>
                                  </m:sSupPr>
                                  <m:e>
                                    <m:r>
                                      <a:rPr lang="en-US" b="0" i="1" smtClean="0"/>
                                      <m:t>𝐽</m:t>
                                    </m:r>
                                  </m:e>
                                  <m:sup>
                                    <m:r>
                                      <a:rPr lang="en-US" b="0" i="1" smtClean="0"/>
                                      <m:t>∗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/>
                                    </m:ctrlPr>
                                  </m:sSupPr>
                                  <m:e>
                                    <m:r>
                                      <a:rPr lang="en-US" b="0" i="1" smtClean="0"/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/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  <m:e>
                                <m:r>
                                  <a:rPr lang="en-US" b="0" i="1" smtClean="0"/>
                                  <m:t>0</m:t>
                                </m:r>
                              </m:e>
                              <m:e>
                                <m:r>
                                  <a:rPr lang="en-US" b="0" i="1" smtClean="0"/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/>
                                  <m:t>𝐸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Content Placeholder 1">
                <a:extLst>
                  <a:ext uri="{FF2B5EF4-FFF2-40B4-BE49-F238E27FC236}">
                    <a16:creationId xmlns:a16="http://schemas.microsoft.com/office/drawing/2014/main" id="{FA5CFA3A-C317-779D-C020-0D7DC1E74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2742" y="2053698"/>
                <a:ext cx="8935915" cy="4215949"/>
              </a:xfrm>
              <a:blipFill>
                <a:blip r:embed="rId4"/>
                <a:stretch>
                  <a:fillRect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89F184B-374D-A1DF-2291-83DA81E18E80}"/>
              </a:ext>
            </a:extLst>
          </p:cNvPr>
          <p:cNvSpPr txBox="1"/>
          <p:nvPr/>
        </p:nvSpPr>
        <p:spPr>
          <a:xfrm>
            <a:off x="22345" y="2542753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RQ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80A58-757C-1873-37F7-4BFF6B5B3E4A}"/>
              </a:ext>
            </a:extLst>
          </p:cNvPr>
          <p:cNvSpPr txBox="1"/>
          <p:nvPr/>
        </p:nvSpPr>
        <p:spPr>
          <a:xfrm>
            <a:off x="93783" y="4711856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D51F5-D526-5C30-C4E0-96E2A3CA7B2F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7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798BD30-1EDA-4F89-983A-A0359FD8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12726"/>
            <a:ext cx="9096023" cy="1440000"/>
          </a:xfrm>
        </p:spPr>
        <p:txBody>
          <a:bodyPr/>
          <a:lstStyle/>
          <a:p>
            <a:r>
              <a:rPr lang="en-US" dirty="0"/>
              <a:t>Simple Analysis: 1+1 System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4CD1E-0B87-5950-8DFB-6517356C60BE}"/>
                  </a:ext>
                </a:extLst>
              </p:cNvPr>
              <p:cNvSpPr txBox="1"/>
              <p:nvPr/>
            </p:nvSpPr>
            <p:spPr>
              <a:xfrm>
                <a:off x="4258407" y="5360432"/>
                <a:ext cx="5352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Representation: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⟩⊗|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𝑅𝑄</m:t>
                        </m:r>
                      </m:e>
                    </m:d>
                  </m:oMath>
                </a14:m>
                <a:r>
                  <a:rPr lang="en-US" b="0" dirty="0"/>
                  <a:t> =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𝑅𝑄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4CD1E-0B87-5950-8DFB-6517356C6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07" y="5360432"/>
                <a:ext cx="5352191" cy="369332"/>
              </a:xfrm>
              <a:prstGeom prst="rect">
                <a:avLst/>
              </a:prstGeom>
              <a:blipFill>
                <a:blip r:embed="rId2"/>
                <a:stretch>
                  <a:fillRect l="-10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8A094D-FC2F-4C98-9272-FFEB045975B8}"/>
              </a:ext>
            </a:extLst>
          </p:cNvPr>
          <p:cNvSpPr txBox="1"/>
          <p:nvPr/>
        </p:nvSpPr>
        <p:spPr>
          <a:xfrm>
            <a:off x="10114011" y="98312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2D19A4-5C3A-E227-EA3C-EA7C48303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𝐻</m:t>
                        </m:r>
                      </m:e>
                    </m:acc>
                    <m:r>
                      <a:rPr lang="en-US" b="0" i="1" smtClean="0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/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/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/>
                                  </m:ctrlPr>
                                </m:sSupPr>
                                <m:e>
                                  <m:r>
                                    <a:rPr lang="en-US" b="0" i="1" smtClean="0"/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/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/>
                                <m:t>𝑃</m:t>
                              </m:r>
                            </m:e>
                            <m:e>
                              <m:r>
                                <a:rPr lang="en-US" b="0" i="1" smtClean="0"/>
                                <m:t>𝐸</m:t>
                              </m:r>
                            </m:e>
                            <m:e>
                              <m:r>
                                <a:rPr lang="en-US" b="0" i="1" smtClean="0"/>
                                <m:t>𝐽</m:t>
                              </m:r>
                            </m:e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/>
                                  </m:ctrlPr>
                                </m:sSupPr>
                                <m:e>
                                  <m:r>
                                    <a:rPr lang="en-US" b="0" i="1" smtClean="0"/>
                                    <m:t>𝐽</m:t>
                                  </m:r>
                                </m:e>
                                <m:sup>
                                  <m:r>
                                    <a:rPr lang="en-US" b="0" i="1" smtClean="0"/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0" i="1" smtClean="0"/>
                                  </m:ctrlPr>
                                </m:sSupPr>
                                <m:e>
                                  <m:r>
                                    <a:rPr lang="en-US" b="0" i="1" smtClean="0"/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/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  <m:e>
                              <m:r>
                                <a:rPr lang="en-US" b="0" i="1" smtClean="0"/>
                                <m:t>0</m:t>
                              </m:r>
                            </m:e>
                            <m:e>
                              <m:r>
                                <a:rPr lang="en-US" b="0" i="1" smtClean="0"/>
                                <m:t>𝑃</m:t>
                              </m:r>
                            </m:e>
                            <m:e>
                              <m:r>
                                <a:rPr lang="en-US" b="0" i="1" smtClean="0"/>
                                <m:t>𝐸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Typical states represented in the same basis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/>
                        </m:ctrlPr>
                      </m:accPr>
                      <m:e>
                        <m:r>
                          <a:rPr lang="en-US" b="0" i="1" smtClean="0"/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endParaRPr lang="en-US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/>
                          </m:ctrlPr>
                        </m:dPr>
                        <m:e>
                          <m:r>
                            <a:rPr lang="en-US" b="0" i="1" smtClean="0"/>
                            <m:t>𝜓</m:t>
                          </m:r>
                        </m:e>
                      </m:d>
                      <m:r>
                        <a:rPr lang="en-US" b="0" i="1" smtClean="0"/>
                        <m:t>= </m:t>
                      </m:r>
                      <m:r>
                        <a:rPr lang="en-US" i="1" smtClean="0"/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  <m:r>
                            <a:rPr lang="en-US" b="0" i="1" smtClean="0"/>
                            <m:t>⟩⊗|</m:t>
                          </m:r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 i="1"/>
                        <m:t>+</m:t>
                      </m:r>
                      <m:r>
                        <a:rPr lang="en-US" b="0" i="1" smtClean="0"/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  <m:r>
                            <a:rPr lang="en-US" b="0" i="1" smtClean="0"/>
                            <m:t>⟩⊗|</m:t>
                          </m:r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/>
                        <m:t>+</m:t>
                      </m:r>
                      <m:r>
                        <a:rPr lang="en-US" b="0" i="1" smtClean="0"/>
                        <m:t>𝛾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1</m:t>
                          </m:r>
                          <m:r>
                            <a:rPr lang="en-US" b="0" i="1" smtClean="0"/>
                            <m:t>⟩⊗|</m:t>
                          </m:r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/>
                        <m:t>+</m:t>
                      </m:r>
                      <m:r>
                        <a:rPr lang="en-US" b="0" i="1" smtClean="0"/>
                        <m:t>𝛿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 b="0" i="1" smtClean="0"/>
                        <m:t>⊗|</m:t>
                      </m:r>
                      <m:r>
                        <a:rPr lang="en-US" i="1"/>
                        <m:t>1⟩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C12D19A4-5C3A-E227-EA3C-EA7C4830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42" y="2053698"/>
                <a:ext cx="8935915" cy="4215949"/>
              </a:xfrm>
              <a:prstGeom prst="rect">
                <a:avLst/>
              </a:prstGeom>
              <a:blipFill>
                <a:blip r:embed="rId3"/>
                <a:stretch>
                  <a:fillRect l="-682" t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BBBC9A7-ACE6-31CA-BE3B-E60FF02B6CE3}"/>
              </a:ext>
            </a:extLst>
          </p:cNvPr>
          <p:cNvGrpSpPr/>
          <p:nvPr/>
        </p:nvGrpSpPr>
        <p:grpSpPr>
          <a:xfrm>
            <a:off x="769692" y="1652726"/>
            <a:ext cx="1583349" cy="4133313"/>
            <a:chOff x="0" y="536"/>
            <a:chExt cx="1583349" cy="4133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D22789F8-9C11-51B0-0AAE-B2C0A76AD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9A02AB-B9F7-E908-2CDB-4B97DD44092C}"/>
                </a:ext>
              </a:extLst>
            </p:cNvPr>
            <p:cNvGrpSpPr/>
            <p:nvPr/>
          </p:nvGrpSpPr>
          <p:grpSpPr>
            <a:xfrm>
              <a:off x="0" y="536"/>
              <a:ext cx="1583349" cy="4133313"/>
              <a:chOff x="0" y="536"/>
              <a:chExt cx="1583349" cy="413331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D9AAD27-2508-B0A5-3298-941C55BA4A30}"/>
                  </a:ext>
                </a:extLst>
              </p:cNvPr>
              <p:cNvGrpSpPr/>
              <p:nvPr/>
            </p:nvGrpSpPr>
            <p:grpSpPr>
              <a:xfrm>
                <a:off x="0" y="536"/>
                <a:ext cx="1583349" cy="1837789"/>
                <a:chOff x="0" y="536"/>
                <a:chExt cx="1583349" cy="183778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86E248C-3441-51B8-C2BF-B1AD3E3043F2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9A4ADA1-AC3C-2D1E-53BA-287DDD68012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85E94455-DA7C-01B1-D497-DE2823680A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87208F47-1B24-11F0-0201-8033F121605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597EBD96-CAED-A810-7D86-9C37FAC93A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24" name="Oval 23">
                            <a:extLst>
                              <a:ext uri="{FF2B5EF4-FFF2-40B4-BE49-F238E27FC236}">
                                <a16:creationId xmlns:a16="http://schemas.microsoft.com/office/drawing/2014/main" id="{41701472-E8A1-007A-61DE-8B69551F53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25" name="Straight Connector 24">
                            <a:extLst>
                              <a:ext uri="{FF2B5EF4-FFF2-40B4-BE49-F238E27FC236}">
                                <a16:creationId xmlns:a16="http://schemas.microsoft.com/office/drawing/2014/main" id="{C7873652-04BF-7E5A-960B-25033E0BC74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6" name="Straight Connector 25">
                            <a:extLst>
                              <a:ext uri="{FF2B5EF4-FFF2-40B4-BE49-F238E27FC236}">
                                <a16:creationId xmlns:a16="http://schemas.microsoft.com/office/drawing/2014/main" id="{FD6A6F83-D0A2-591E-49F0-4F14B6D88B8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27" name="Text Box 2">
                            <a:extLst>
                              <a:ext uri="{FF2B5EF4-FFF2-40B4-BE49-F238E27FC236}">
                                <a16:creationId xmlns:a16="http://schemas.microsoft.com/office/drawing/2014/main" id="{CB0B3F7D-5723-7488-7626-200777A831C4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23" name="Straight Arrow Connector 22">
                          <a:extLst>
                            <a:ext uri="{FF2B5EF4-FFF2-40B4-BE49-F238E27FC236}">
                              <a16:creationId xmlns:a16="http://schemas.microsoft.com/office/drawing/2014/main" id="{0BE16A54-15F8-87AC-695B-168DBC5764C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1" name="Text Box 2">
                            <a:extLst>
                              <a:ext uri="{FF2B5EF4-FFF2-40B4-BE49-F238E27FC236}">
                                <a16:creationId xmlns:a16="http://schemas.microsoft.com/office/drawing/2014/main" id="{BD66E11C-376E-EE29-DC11-6C4B903D465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4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Text Box 2">
                          <a:extLst>
                            <a:ext uri="{FF2B5EF4-FFF2-40B4-BE49-F238E27FC236}">
                              <a16:creationId xmlns:a16="http://schemas.microsoft.com/office/drawing/2014/main" id="{E7FAA9EC-2AD4-B26B-D6EA-979476E22BC6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3C4CBA2B-D0E0-D9E5-CC14-C19543749A0D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Text Box 2">
                  <a:extLst>
                    <a:ext uri="{FF2B5EF4-FFF2-40B4-BE49-F238E27FC236}">
                      <a16:creationId xmlns:a16="http://schemas.microsoft.com/office/drawing/2014/main" id="{EA8F21CD-284E-B5A7-98F2-1B6B7C20E9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" y="536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EC783A9-3219-612C-7799-4D6621681D59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F59FD4D-FC94-29EC-F1E7-B2916167807E}"/>
                  </a:ext>
                </a:extLst>
              </p:cNvPr>
              <p:cNvCxnSpPr>
                <a:cxnSpLocks/>
                <a:stCxn id="24" idx="4"/>
                <a:endCxn id="11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DE3E201-6EFC-BCD2-0678-63A63C88CCB9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9D5A408-D853-C78C-DBBF-6900520F6102}"/>
              </a:ext>
            </a:extLst>
          </p:cNvPr>
          <p:cNvSpPr txBox="1"/>
          <p:nvPr/>
        </p:nvSpPr>
        <p:spPr>
          <a:xfrm>
            <a:off x="22345" y="2542753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RQ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F07C7F-ED96-53DE-0668-A2CE53FC7A9A}"/>
              </a:ext>
            </a:extLst>
          </p:cNvPr>
          <p:cNvSpPr txBox="1"/>
          <p:nvPr/>
        </p:nvSpPr>
        <p:spPr>
          <a:xfrm>
            <a:off x="93783" y="4711856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CQ</a:t>
            </a:r>
          </a:p>
        </p:txBody>
      </p:sp>
    </p:spTree>
    <p:extLst>
      <p:ext uri="{BB962C8B-B14F-4D97-AF65-F5344CB8AC3E}">
        <p14:creationId xmlns:p14="http://schemas.microsoft.com/office/powerpoint/2010/main" val="166052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2AAC8-34E6-9762-3B7C-B78F1A1E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9003DCB4-C1A0-3095-BB9C-671DAD0F3C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89075" y="5147278"/>
                <a:ext cx="2876550" cy="166826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𝑋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 Box 2">
                <a:extLst>
                  <a:ext uri="{FF2B5EF4-FFF2-40B4-BE49-F238E27FC236}">
                    <a16:creationId xmlns:a16="http://schemas.microsoft.com/office/drawing/2014/main" id="{9003DCB4-C1A0-3095-BB9C-671DAD0F3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89075" y="5147278"/>
                <a:ext cx="2876550" cy="16682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2">
                <a:extLst>
                  <a:ext uri="{FF2B5EF4-FFF2-40B4-BE49-F238E27FC236}">
                    <a16:creationId xmlns:a16="http://schemas.microsoft.com/office/drawing/2014/main" id="{A530514D-BD78-D53C-3C31-3400EE8A7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46938" y="5130537"/>
                <a:ext cx="3012271" cy="167840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=</m:t>
                      </m:r>
                      <m:r>
                        <a:rPr lang="en-US" sz="1800" b="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1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Text Box 2">
                <a:extLst>
                  <a:ext uri="{FF2B5EF4-FFF2-40B4-BE49-F238E27FC236}">
                    <a16:creationId xmlns:a16="http://schemas.microsoft.com/office/drawing/2014/main" id="{A530514D-BD78-D53C-3C31-3400EE8A7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46938" y="5130537"/>
                <a:ext cx="3012271" cy="1678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-Down 8">
            <a:extLst>
              <a:ext uri="{FF2B5EF4-FFF2-40B4-BE49-F238E27FC236}">
                <a16:creationId xmlns:a16="http://schemas.microsoft.com/office/drawing/2014/main" id="{97497104-97D5-8B78-03AF-2DA15C45928D}"/>
              </a:ext>
            </a:extLst>
          </p:cNvPr>
          <p:cNvSpPr/>
          <p:nvPr/>
        </p:nvSpPr>
        <p:spPr>
          <a:xfrm>
            <a:off x="3635218" y="4584637"/>
            <a:ext cx="228600" cy="4712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AB88EAAA-F26F-AB5E-2F8F-BBB76E2AC4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1584" y="3861990"/>
                <a:ext cx="7315200" cy="421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ym typeface="Wingdings" panose="05000000000000000000" pitchFamily="2" charset="2"/>
                  </a:rPr>
                  <a:t>X gate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     </a:t>
                </a:r>
              </a:p>
            </p:txBody>
          </p:sp>
        </mc:Choice>
        <mc:Fallback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AB88EAAA-F26F-AB5E-2F8F-BBB76E2AC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84" y="3861990"/>
                <a:ext cx="7315200" cy="4216400"/>
              </a:xfrm>
              <a:prstGeom prst="rect">
                <a:avLst/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C1AA01EE-FAC5-B79D-EA5F-CFE57E2520B7}"/>
              </a:ext>
            </a:extLst>
          </p:cNvPr>
          <p:cNvSpPr/>
          <p:nvPr/>
        </p:nvSpPr>
        <p:spPr>
          <a:xfrm>
            <a:off x="7225292" y="4584637"/>
            <a:ext cx="228600" cy="4712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E130B008-0840-BEEB-5332-A06B2E64F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52834" y="5130536"/>
                <a:ext cx="3012271" cy="16850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𝑍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</m:acc>
                      <m:r>
                        <a:rPr lang="en-US" b="0" i="1" kern="10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 kern="1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b="0" i="1" kern="1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en-US" kern="100" dirty="0"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CX,CZ, SWAP or a CNOT gate</a:t>
                </a:r>
                <a:endPara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Text Box 2">
                <a:extLst>
                  <a:ext uri="{FF2B5EF4-FFF2-40B4-BE49-F238E27FC236}">
                    <a16:creationId xmlns:a16="http://schemas.microsoft.com/office/drawing/2014/main" id="{E130B008-0840-BEEB-5332-A06B2E64F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52834" y="5130536"/>
                <a:ext cx="3012271" cy="1685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E08D6CD-C798-C915-9975-C57E4A69F9C7}"/>
              </a:ext>
            </a:extLst>
          </p:cNvPr>
          <p:cNvSpPr txBox="1"/>
          <p:nvPr/>
        </p:nvSpPr>
        <p:spPr>
          <a:xfrm>
            <a:off x="10114011" y="77917"/>
            <a:ext cx="1957828" cy="1686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36161D2-1F23-7B2C-336D-28FAFB818B8C}"/>
              </a:ext>
            </a:extLst>
          </p:cNvPr>
          <p:cNvSpPr txBox="1">
            <a:spLocks/>
          </p:cNvSpPr>
          <p:nvPr/>
        </p:nvSpPr>
        <p:spPr>
          <a:xfrm>
            <a:off x="2312742" y="2053698"/>
            <a:ext cx="8935915" cy="421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Reservoir replaced by a quantum circuit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Classical Logic gates = Quantum Gates simulation</a:t>
            </a:r>
          </a:p>
          <a:p>
            <a:r>
              <a:rPr lang="en-US" sz="2100" dirty="0">
                <a:sym typeface="Wingdings" panose="05000000000000000000" pitchFamily="2" charset="2"/>
              </a:rPr>
              <a:t>Classical And/NOT gates  Quantum TOFFOLI/X gates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60F74-2C32-D0F3-025F-B76798A0E845}"/>
              </a:ext>
            </a:extLst>
          </p:cNvPr>
          <p:cNvGrpSpPr/>
          <p:nvPr/>
        </p:nvGrpSpPr>
        <p:grpSpPr>
          <a:xfrm>
            <a:off x="769692" y="1652726"/>
            <a:ext cx="1583349" cy="4133313"/>
            <a:chOff x="0" y="536"/>
            <a:chExt cx="1583349" cy="41333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F9D4494A-49C2-3FC3-F4C3-4A25B3BF6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025" y="2209800"/>
              <a:ext cx="3810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3144E6-6F07-3CA1-7739-703EDAADF598}"/>
                </a:ext>
              </a:extLst>
            </p:cNvPr>
            <p:cNvGrpSpPr/>
            <p:nvPr/>
          </p:nvGrpSpPr>
          <p:grpSpPr>
            <a:xfrm>
              <a:off x="0" y="536"/>
              <a:ext cx="1583349" cy="4133313"/>
              <a:chOff x="0" y="536"/>
              <a:chExt cx="1583349" cy="413331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04E793A-9533-4C51-3E98-A69DF5F72AA5}"/>
                  </a:ext>
                </a:extLst>
              </p:cNvPr>
              <p:cNvGrpSpPr/>
              <p:nvPr/>
            </p:nvGrpSpPr>
            <p:grpSpPr>
              <a:xfrm>
                <a:off x="0" y="536"/>
                <a:ext cx="1583349" cy="1837789"/>
                <a:chOff x="0" y="536"/>
                <a:chExt cx="1583349" cy="183778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9996000D-7118-11BF-6170-36511D31E90C}"/>
                    </a:ext>
                  </a:extLst>
                </p:cNvPr>
                <p:cNvGrpSpPr/>
                <p:nvPr/>
              </p:nvGrpSpPr>
              <p:grpSpPr>
                <a:xfrm>
                  <a:off x="0" y="266700"/>
                  <a:ext cx="1583349" cy="1571625"/>
                  <a:chOff x="0" y="0"/>
                  <a:chExt cx="1583349" cy="1571625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1D11EE81-DBA0-02D9-7912-715728909896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38150"/>
                    <a:ext cx="1583349" cy="1133475"/>
                    <a:chOff x="0" y="0"/>
                    <a:chExt cx="1583349" cy="1133475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641A78D0-5428-3F72-7F82-10286FF892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581150" cy="1133475"/>
                      <a:chOff x="0" y="0"/>
                      <a:chExt cx="1581150" cy="1133475"/>
                    </a:xfrm>
                  </p:grpSpPr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D4BAE6AB-01A8-02E4-BA7C-0A2FCC981A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1524000" cy="1133475"/>
                        <a:chOff x="0" y="0"/>
                        <a:chExt cx="1524000" cy="1133475"/>
                      </a:xfrm>
                    </p:grpSpPr>
                    <p:grpSp>
                      <p:nvGrpSpPr>
                        <p:cNvPr id="28" name="Group 27">
                          <a:extLst>
                            <a:ext uri="{FF2B5EF4-FFF2-40B4-BE49-F238E27FC236}">
                              <a16:creationId xmlns:a16="http://schemas.microsoft.com/office/drawing/2014/main" id="{009CF186-D166-802A-D4D3-E02C8E78E3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1524000" cy="1133475"/>
                          <a:chOff x="0" y="0"/>
                          <a:chExt cx="1524000" cy="1133475"/>
                        </a:xfrm>
                      </p:grpSpPr>
                      <p:sp>
                        <p:nvSpPr>
                          <p:cNvPr id="30" name="Oval 29">
                            <a:extLst>
                              <a:ext uri="{FF2B5EF4-FFF2-40B4-BE49-F238E27FC236}">
                                <a16:creationId xmlns:a16="http://schemas.microsoft.com/office/drawing/2014/main" id="{2E7CB272-4C5F-B12E-2B6A-A87F3DD03CE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1524000" cy="1133475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65000"/>
                            </a:schemeClr>
                          </a:solidFill>
                          <a:ln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US"/>
                          </a:p>
                        </p:txBody>
                      </p:sp>
                      <p:cxnSp>
                        <p:nvCxnSpPr>
                          <p:cNvPr id="31" name="Straight Connector 30">
                            <a:extLst>
                              <a:ext uri="{FF2B5EF4-FFF2-40B4-BE49-F238E27FC236}">
                                <a16:creationId xmlns:a16="http://schemas.microsoft.com/office/drawing/2014/main" id="{E32566CC-4368-3133-D482-FBE0207EA58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80010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2" name="Straight Connector 31">
                            <a:extLst>
                              <a:ext uri="{FF2B5EF4-FFF2-40B4-BE49-F238E27FC236}">
                                <a16:creationId xmlns:a16="http://schemas.microsoft.com/office/drawing/2014/main" id="{0B09051A-484A-905A-C085-713490288BB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42900" y="361950"/>
                            <a:ext cx="876300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33" name="Text Box 2">
                            <a:extLst>
                              <a:ext uri="{FF2B5EF4-FFF2-40B4-BE49-F238E27FC236}">
                                <a16:creationId xmlns:a16="http://schemas.microsoft.com/office/drawing/2014/main" id="{ADBE563F-CC63-3062-3DB7-7AA2B9CAD5DD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781050" y="400050"/>
                            <a:ext cx="381000" cy="3619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:r>
                              <a:rPr lang="en-US" sz="1100" kern="100"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a:t>E</a:t>
                            </a:r>
                          </a:p>
                        </p:txBody>
                      </p:sp>
                    </p:grpSp>
                    <p:cxnSp>
                      <p:nvCxnSpPr>
                        <p:cNvPr id="29" name="Straight Arrow Connector 28">
                          <a:extLst>
                            <a:ext uri="{FF2B5EF4-FFF2-40B4-BE49-F238E27FC236}">
                              <a16:creationId xmlns:a16="http://schemas.microsoft.com/office/drawing/2014/main" id="{E88DDB64-56A2-40F7-736C-838E8A9E8D4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81050" y="361950"/>
                          <a:ext cx="0" cy="409575"/>
                        </a:xfrm>
                        <a:prstGeom prst="straightConnector1">
                          <a:avLst/>
                        </a:prstGeom>
                        <a:ln>
                          <a:headEnd type="triangle"/>
                          <a:tailEnd type="triangle"/>
                        </a:ln>
                      </p:spPr>
                      <p:style>
                        <a:lnRef idx="3">
                          <a:schemeClr val="dk1"/>
                        </a:lnRef>
                        <a:fillRef idx="0">
                          <a:schemeClr val="dk1"/>
                        </a:fillRef>
                        <a:effectRef idx="2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7" name="Text Box 2">
                            <a:extLst>
                              <a:ext uri="{FF2B5EF4-FFF2-40B4-BE49-F238E27FC236}">
                                <a16:creationId xmlns:a16="http://schemas.microsoft.com/office/drawing/2014/main" id="{35F6E230-A8DA-800A-85D3-84A1A74C1BDF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>
                              <a:lnSpc>
                                <a:spcPct val="107000"/>
                              </a:lnSpc>
                              <a:spcBef>
                                <a:spcPts val="0"/>
                              </a:spcBef>
                              <a:spcAft>
                                <a:spcPts val="800"/>
                              </a:spcAft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11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|1⟩</m:t>
                                  </m:r>
                                </m:oMath>
                              </m:oMathPara>
                            </a14:m>
                            <a:endParaRPr lang="en-US" sz="1100" kern="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 Box 2">
                            <a:extLst>
                              <a:ext uri="{FF2B5EF4-FFF2-40B4-BE49-F238E27FC236}">
                                <a16:creationId xmlns:a16="http://schemas.microsoft.com/office/drawing/2014/main" id="{B680FB3B-2051-5455-48BA-9A41C9A257C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1133475" y="209550"/>
                            <a:ext cx="447675" cy="323850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 Box 2">
                          <a:extLst>
                            <a:ext uri="{FF2B5EF4-FFF2-40B4-BE49-F238E27FC236}">
                              <a16:creationId xmlns:a16="http://schemas.microsoft.com/office/drawing/2014/main" id="{4EFDB8CC-7F2B-B7F4-4064-D72392F62A32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|0⟩</m:t>
                                </m:r>
                              </m:oMath>
                            </m:oMathPara>
                          </a14:m>
                          <a:endParaRPr lang="en-US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" name="Text Box 2">
                          <a:extLst>
                            <a:ext uri="{FF2B5EF4-FFF2-40B4-BE49-F238E27FC236}">
                              <a16:creationId xmlns:a16="http://schemas.microsoft.com/office/drawing/2014/main" id="{F7A775C6-9793-4617-76B6-31FA32C2835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135674" y="647700"/>
                          <a:ext cx="447675" cy="32385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C0D7CEC3-61BD-40BB-FB9F-8493FEDFFD50}"/>
                      </a:ext>
                    </a:extLst>
                  </p:cNvPr>
                  <p:cNvCxnSpPr/>
                  <p:nvPr/>
                </p:nvCxnSpPr>
                <p:spPr>
                  <a:xfrm>
                    <a:off x="762000" y="0"/>
                    <a:ext cx="0" cy="4000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xt Box 2">
                  <a:extLst>
                    <a:ext uri="{FF2B5EF4-FFF2-40B4-BE49-F238E27FC236}">
                      <a16:creationId xmlns:a16="http://schemas.microsoft.com/office/drawing/2014/main" id="{78612AB0-00C2-C179-AF74-30157D56C3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" y="536"/>
                  <a:ext cx="381000" cy="3619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P</a:t>
                  </a:r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66A161-274B-9449-53E5-E47560E06A6D}"/>
                  </a:ext>
                </a:extLst>
              </p:cNvPr>
              <p:cNvSpPr/>
              <p:nvPr/>
            </p:nvSpPr>
            <p:spPr>
              <a:xfrm>
                <a:off x="19050" y="3000374"/>
                <a:ext cx="1524000" cy="11334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B9D3E5-5319-74B9-5E98-18CA3F0AA1CE}"/>
                  </a:ext>
                </a:extLst>
              </p:cNvPr>
              <p:cNvCxnSpPr>
                <a:cxnSpLocks/>
                <a:stCxn id="30" idx="4"/>
                <a:endCxn id="17" idx="0"/>
              </p:cNvCxnSpPr>
              <p:nvPr/>
            </p:nvCxnSpPr>
            <p:spPr>
              <a:xfrm>
                <a:off x="762000" y="1838325"/>
                <a:ext cx="19050" cy="116204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9129E202-01CE-B1E4-5B8F-8ADEC5134D63}"/>
                  </a:ext>
                </a:extLst>
              </p:cNvPr>
              <p:cNvCxnSpPr/>
              <p:nvPr/>
            </p:nvCxnSpPr>
            <p:spPr>
              <a:xfrm flipV="1">
                <a:off x="504825" y="3276600"/>
                <a:ext cx="733425" cy="6286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89FF5CA-388D-96CB-EF63-74EA1F2BFB01}"/>
              </a:ext>
            </a:extLst>
          </p:cNvPr>
          <p:cNvSpPr txBox="1"/>
          <p:nvPr/>
        </p:nvSpPr>
        <p:spPr>
          <a:xfrm>
            <a:off x="22345" y="2542753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RQ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78E7A0-6520-D213-864B-A9F1723407BF}"/>
              </a:ext>
            </a:extLst>
          </p:cNvPr>
          <p:cNvSpPr txBox="1"/>
          <p:nvPr/>
        </p:nvSpPr>
        <p:spPr>
          <a:xfrm>
            <a:off x="93783" y="4711856"/>
            <a:ext cx="2361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F825470E-E90E-97C6-FD63-9E12C0CB5B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1658" y="3861539"/>
                <a:ext cx="7315200" cy="421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ym typeface="Wingdings" panose="05000000000000000000" pitchFamily="2" charset="2"/>
                  </a:rPr>
                  <a:t>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    </a:t>
                </a:r>
              </a:p>
            </p:txBody>
          </p:sp>
        </mc:Choice>
        <mc:Fallback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F825470E-E90E-97C6-FD63-9E12C0CB5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658" y="3861539"/>
                <a:ext cx="7315200" cy="4216400"/>
              </a:xfrm>
              <a:prstGeom prst="rect">
                <a:avLst/>
              </a:prstGeom>
              <a:blipFill>
                <a:blip r:embed="rId8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101678A5-5212-DCD7-7CD7-5DE17932880C}"/>
              </a:ext>
            </a:extLst>
          </p:cNvPr>
          <p:cNvSpPr txBox="1">
            <a:spLocks/>
          </p:cNvSpPr>
          <p:nvPr/>
        </p:nvSpPr>
        <p:spPr>
          <a:xfrm>
            <a:off x="9642137" y="4040265"/>
            <a:ext cx="7315200" cy="421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ym typeface="Wingdings" panose="05000000000000000000" pitchFamily="2" charset="2"/>
              </a:rPr>
              <a:t>Other examples: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17D0FD8C-309B-BFA5-A96B-A3D303ECA691}"/>
              </a:ext>
            </a:extLst>
          </p:cNvPr>
          <p:cNvSpPr/>
          <p:nvPr/>
        </p:nvSpPr>
        <p:spPr>
          <a:xfrm>
            <a:off x="10703827" y="4584637"/>
            <a:ext cx="228600" cy="4712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9351"/>
      </p:ext>
    </p:extLst>
  </p:cSld>
  <p:clrMapOvr>
    <a:masterClrMapping/>
  </p:clrMapOvr>
</p:sld>
</file>

<file path=ppt/theme/theme1.xml><?xml version="1.0" encoding="utf-8"?>
<a:theme xmlns:a="http://schemas.openxmlformats.org/drawingml/2006/main" name="UCC Branded Template Traditional Ratio">
  <a:themeElements>
    <a:clrScheme name="UC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C69"/>
      </a:accent1>
      <a:accent2>
        <a:srgbClr val="CE222C"/>
      </a:accent2>
      <a:accent3>
        <a:srgbClr val="BBBCBC"/>
      </a:accent3>
      <a:accent4>
        <a:srgbClr val="FFB500"/>
      </a:accent4>
      <a:accent5>
        <a:srgbClr val="69B3E7"/>
      </a:accent5>
      <a:accent6>
        <a:srgbClr val="74AA50"/>
      </a:accent6>
      <a:hlink>
        <a:srgbClr val="C6893F"/>
      </a:hlink>
      <a:folHlink>
        <a:srgbClr val="7566DC"/>
      </a:folHlink>
    </a:clrScheme>
    <a:fontScheme name="UCC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DD1016B-A062-47D3-A514-FD961C1035A9}" vid="{FB26B872-2414-4D25-9954-2464554314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7AF39896BB146A93CE96853A29E0C" ma:contentTypeVersion="4" ma:contentTypeDescription="Create a new document." ma:contentTypeScope="" ma:versionID="2df017e746f84d007b57b564868fb83a">
  <xsd:schema xmlns:xsd="http://www.w3.org/2001/XMLSchema" xmlns:xs="http://www.w3.org/2001/XMLSchema" xmlns:p="http://schemas.microsoft.com/office/2006/metadata/properties" xmlns:ns2="b3b80130-4a26-4d38-b879-26c0ae6016ff" xmlns:ns3="7b592a0b-9fc1-4953-8af8-e58545be5f9e" targetNamespace="http://schemas.microsoft.com/office/2006/metadata/properties" ma:root="true" ma:fieldsID="0cbfdb3cd5603f0ba2bf87b2114a4dfc" ns2:_="" ns3:_="">
    <xsd:import namespace="b3b80130-4a26-4d38-b879-26c0ae6016ff"/>
    <xsd:import namespace="7b592a0b-9fc1-4953-8af8-e58545be5f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80130-4a26-4d38-b879-26c0ae6016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592a0b-9fc1-4953-8af8-e58545be5f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82840E-13C8-4BAD-AF89-CE91109B1A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b80130-4a26-4d38-b879-26c0ae6016ff"/>
    <ds:schemaRef ds:uri="7b592a0b-9fc1-4953-8af8-e58545be5f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2DF740-E2D3-4CA9-AEB5-6F8C5C0CEE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0F656A-7F52-4AB6-B842-0708EF8815F0}">
  <ds:schemaRefs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7b592a0b-9fc1-4953-8af8-e58545be5f9e"/>
    <ds:schemaRef ds:uri="b3b80130-4a26-4d38-b879-26c0ae6016f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UCC PowerPoint (Widescreen)</Template>
  <TotalTime>4704</TotalTime>
  <Words>3025</Words>
  <Application>Microsoft Office PowerPoint</Application>
  <PresentationFormat>Widescreen</PresentationFormat>
  <Paragraphs>467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Cambria Math</vt:lpstr>
      <vt:lpstr>Tahoma</vt:lpstr>
      <vt:lpstr>Verdana</vt:lpstr>
      <vt:lpstr>UCC Branded Template Traditional Ratio</vt:lpstr>
      <vt:lpstr>      Quantum Reservoir     Computing</vt:lpstr>
      <vt:lpstr>     Structure</vt:lpstr>
      <vt:lpstr>Motivation</vt:lpstr>
      <vt:lpstr>Background: A Many Body Quantum     System   </vt:lpstr>
      <vt:lpstr>PowerPoint Presentation</vt:lpstr>
      <vt:lpstr>Simple Analysis: 1+1 System </vt:lpstr>
      <vt:lpstr>Hamiltonian for a 1+1 system</vt:lpstr>
      <vt:lpstr>Simple Analysis: 1+1 System </vt:lpstr>
      <vt:lpstr>Quantum Gates</vt:lpstr>
      <vt:lpstr>Evolution of a 1+1 system:</vt:lpstr>
      <vt:lpstr>      Results:      Rabii oscillations </vt:lpstr>
      <vt:lpstr>PowerPoint Presentation</vt:lpstr>
      <vt:lpstr>Further Analysis: Simulating an X gate</vt:lpstr>
      <vt:lpstr>PowerPoint Presentation</vt:lpstr>
      <vt:lpstr>PowerPoint Presentation</vt:lpstr>
      <vt:lpstr>PowerPoint Presentation</vt:lpstr>
      <vt:lpstr>PowerPoint Presentation</vt:lpstr>
      <vt:lpstr>Improvements, improvements and more Improvements…</vt:lpstr>
      <vt:lpstr>Supplementary</vt:lpstr>
      <vt:lpstr>Background </vt:lpstr>
      <vt:lpstr>Reservoir Computing </vt:lpstr>
      <vt:lpstr>Quantum Reservoir Computing (QRC)</vt:lpstr>
      <vt:lpstr>QRC 1+1 system</vt:lpstr>
      <vt:lpstr>The Idea: Simulating an X ̂ gate </vt:lpstr>
      <vt:lpstr>How is it done?</vt:lpstr>
      <vt:lpstr>      Results:      Rabii oscillations </vt:lpstr>
      <vt:lpstr>      Results:      Rabii oscillations </vt:lpstr>
      <vt:lpstr>Quantum Reservoir Computing (QRC)</vt:lpstr>
      <vt:lpstr>PowerPoint Presentation</vt:lpstr>
      <vt:lpstr>How is it done?</vt:lpstr>
      <vt:lpstr> Where we at         with QRC?</vt:lpstr>
      <vt:lpstr>Quantum housekeeping</vt:lpstr>
      <vt:lpstr>Extra information</vt:lpstr>
      <vt:lpstr>State and Density Matrix representation</vt:lpstr>
      <vt:lpstr>PowerPoint Presentation</vt:lpstr>
      <vt:lpstr>Back to QRC</vt:lpstr>
      <vt:lpstr>Dr. Ghosh et al. and their published paper: Realising and compressing quantum circuits with QRC </vt:lpstr>
      <vt:lpstr>PowerPoint Presentation</vt:lpstr>
      <vt:lpstr>Keeping P,J,E constant and sampling 2000 initial states</vt:lpstr>
      <vt:lpstr>Keeping initial state constant (z1,z2) through iteration, phi_initial = z1|0&gt;+z2|1&gt;, our computational qubit sample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Rojar Raju Thuruthiyil</dc:creator>
  <cp:lastModifiedBy>Rojar Raju Thuruthiyil (Umail)</cp:lastModifiedBy>
  <cp:revision>29</cp:revision>
  <dcterms:created xsi:type="dcterms:W3CDTF">2023-03-24T17:30:42Z</dcterms:created>
  <dcterms:modified xsi:type="dcterms:W3CDTF">2023-04-03T16:28:29Z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0x0101002BC7AF39896BB146A93CE96853A29E0C</vt:lpwstr>
  </property>
</Properties>
</file>